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0" r:id="rId3"/>
  </p:sldMasterIdLst>
  <p:notesMasterIdLst>
    <p:notesMasterId r:id="rId37"/>
  </p:notesMasterIdLst>
  <p:sldIdLst>
    <p:sldId id="256" r:id="rId4"/>
    <p:sldId id="380" r:id="rId5"/>
    <p:sldId id="368" r:id="rId6"/>
    <p:sldId id="381" r:id="rId7"/>
    <p:sldId id="372" r:id="rId8"/>
    <p:sldId id="409" r:id="rId9"/>
    <p:sldId id="370" r:id="rId10"/>
    <p:sldId id="394" r:id="rId11"/>
    <p:sldId id="395" r:id="rId12"/>
    <p:sldId id="350" r:id="rId13"/>
    <p:sldId id="390" r:id="rId14"/>
    <p:sldId id="391" r:id="rId15"/>
    <p:sldId id="392" r:id="rId16"/>
    <p:sldId id="352" r:id="rId17"/>
    <p:sldId id="393" r:id="rId18"/>
    <p:sldId id="410" r:id="rId19"/>
    <p:sldId id="396" r:id="rId20"/>
    <p:sldId id="397" r:id="rId21"/>
    <p:sldId id="398" r:id="rId22"/>
    <p:sldId id="412" r:id="rId23"/>
    <p:sldId id="411" r:id="rId24"/>
    <p:sldId id="399" r:id="rId25"/>
    <p:sldId id="400" r:id="rId26"/>
    <p:sldId id="401" r:id="rId27"/>
    <p:sldId id="413" r:id="rId28"/>
    <p:sldId id="402" r:id="rId29"/>
    <p:sldId id="386" r:id="rId30"/>
    <p:sldId id="385" r:id="rId31"/>
    <p:sldId id="387" r:id="rId32"/>
    <p:sldId id="374" r:id="rId33"/>
    <p:sldId id="405" r:id="rId34"/>
    <p:sldId id="407" r:id="rId35"/>
    <p:sldId id="408"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initials="A" lastIdx="1" clrIdx="0">
    <p:extLst>
      <p:ext uri="{19B8F6BF-5375-455C-9EA6-DF929625EA0E}">
        <p15:presenceInfo xmlns:p15="http://schemas.microsoft.com/office/powerpoint/2012/main" userId="S::aolarte@cfatoronto.ca::8d92258c-833e-427e-ace6-5e7a9f3218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6626" autoAdjust="0"/>
  </p:normalViewPr>
  <p:slideViewPr>
    <p:cSldViewPr snapToGrid="0" snapToObjects="1">
      <p:cViewPr varScale="1">
        <p:scale>
          <a:sx n="130" d="100"/>
          <a:sy n="130" d="100"/>
        </p:scale>
        <p:origin x="1120" y="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0EEF9-05B0-D14D-9E51-BA7C4DC2AE8A}" type="datetimeFigureOut">
              <a:rPr lang="en-US" smtClean="0"/>
              <a:t>3/19/21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F4074D-75AE-8B4E-984E-D69EEF19FB9E}" type="slidenum">
              <a:rPr lang="en-US" smtClean="0"/>
              <a:t>‹#›</a:t>
            </a:fld>
            <a:endParaRPr lang="en-US"/>
          </a:p>
        </p:txBody>
      </p:sp>
    </p:spTree>
    <p:extLst>
      <p:ext uri="{BB962C8B-B14F-4D97-AF65-F5344CB8AC3E}">
        <p14:creationId xmlns:p14="http://schemas.microsoft.com/office/powerpoint/2010/main" val="28699020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F19C1-33D2-43CD-9231-FC5BF22DF9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02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F19C1-33D2-43CD-9231-FC5BF22DF9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869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F19C1-33D2-43CD-9231-FC5BF22DF9DB}" type="slidenum">
              <a:rPr lang="en-US" smtClean="0"/>
              <a:pPr/>
              <a:t>30</a:t>
            </a:fld>
            <a:endParaRPr lang="en-US"/>
          </a:p>
        </p:txBody>
      </p:sp>
    </p:spTree>
    <p:extLst>
      <p:ext uri="{BB962C8B-B14F-4D97-AF65-F5344CB8AC3E}">
        <p14:creationId xmlns:p14="http://schemas.microsoft.com/office/powerpoint/2010/main" val="1355745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F19C1-33D2-43CD-9231-FC5BF22DF9DB}" type="slidenum">
              <a:rPr lang="en-US" smtClean="0"/>
              <a:pPr/>
              <a:t>32</a:t>
            </a:fld>
            <a:endParaRPr lang="en-US"/>
          </a:p>
        </p:txBody>
      </p:sp>
    </p:spTree>
    <p:extLst>
      <p:ext uri="{BB962C8B-B14F-4D97-AF65-F5344CB8AC3E}">
        <p14:creationId xmlns:p14="http://schemas.microsoft.com/office/powerpoint/2010/main" val="2689032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F19C1-33D2-43CD-9231-FC5BF22DF9DB}" type="slidenum">
              <a:rPr lang="en-US" smtClean="0"/>
              <a:pPr/>
              <a:t>33</a:t>
            </a:fld>
            <a:endParaRPr lang="en-US"/>
          </a:p>
        </p:txBody>
      </p:sp>
    </p:spTree>
    <p:extLst>
      <p:ext uri="{BB962C8B-B14F-4D97-AF65-F5344CB8AC3E}">
        <p14:creationId xmlns:p14="http://schemas.microsoft.com/office/powerpoint/2010/main" val="54250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F19C1-33D2-43CD-9231-FC5BF22DF9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25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F8672-8174-4157-9CD7-BC591DEEF2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369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9F4074D-75AE-8B4E-984E-D69EEF19FB9E}" type="slidenum">
              <a:rPr lang="en-US" smtClean="0"/>
              <a:t>8</a:t>
            </a:fld>
            <a:endParaRPr lang="en-US"/>
          </a:p>
        </p:txBody>
      </p:sp>
    </p:spTree>
    <p:extLst>
      <p:ext uri="{BB962C8B-B14F-4D97-AF65-F5344CB8AC3E}">
        <p14:creationId xmlns:p14="http://schemas.microsoft.com/office/powerpoint/2010/main" val="3784690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F8672-8174-4157-9CD7-BC591DEEF2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82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F8672-8174-4157-9CD7-BC591DEEF2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958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https://www.cfainstitute.org/programs/learning-ecosystem</a:t>
            </a:r>
          </a:p>
        </p:txBody>
      </p:sp>
      <p:sp>
        <p:nvSpPr>
          <p:cNvPr id="4" name="Slide Number Placeholder 3"/>
          <p:cNvSpPr>
            <a:spLocks noGrp="1"/>
          </p:cNvSpPr>
          <p:nvPr>
            <p:ph type="sldNum" sz="quarter" idx="5"/>
          </p:nvPr>
        </p:nvSpPr>
        <p:spPr/>
        <p:txBody>
          <a:bodyPr/>
          <a:lstStyle/>
          <a:p>
            <a:fld id="{09F4074D-75AE-8B4E-984E-D69EEF19FB9E}" type="slidenum">
              <a:rPr lang="en-US" smtClean="0"/>
              <a:t>16</a:t>
            </a:fld>
            <a:endParaRPr lang="en-US"/>
          </a:p>
        </p:txBody>
      </p:sp>
    </p:spTree>
    <p:extLst>
      <p:ext uri="{BB962C8B-B14F-4D97-AF65-F5344CB8AC3E}">
        <p14:creationId xmlns:p14="http://schemas.microsoft.com/office/powerpoint/2010/main" val="341394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77777"/>
                </a:solidFill>
                <a:effectLst/>
                <a:latin typeface="arial" panose="020B0604020202020204" pitchFamily="34" charset="0"/>
              </a:rPr>
              <a:t>CFA Society Toronto is Canada’s largest association of Chartered Financial Analysts and is ranked the second-largest CFA Society in over 150 global financial markets.</a:t>
            </a:r>
          </a:p>
          <a:p>
            <a:endParaRPr lang="en-CA" dirty="0"/>
          </a:p>
        </p:txBody>
      </p:sp>
      <p:sp>
        <p:nvSpPr>
          <p:cNvPr id="4" name="Slide Number Placeholder 3"/>
          <p:cNvSpPr>
            <a:spLocks noGrp="1"/>
          </p:cNvSpPr>
          <p:nvPr>
            <p:ph type="sldNum" sz="quarter" idx="5"/>
          </p:nvPr>
        </p:nvSpPr>
        <p:spPr/>
        <p:txBody>
          <a:bodyPr/>
          <a:lstStyle/>
          <a:p>
            <a:fld id="{09F4074D-75AE-8B4E-984E-D69EEF19FB9E}" type="slidenum">
              <a:rPr lang="en-US" smtClean="0"/>
              <a:t>27</a:t>
            </a:fld>
            <a:endParaRPr lang="en-US"/>
          </a:p>
        </p:txBody>
      </p:sp>
    </p:spTree>
    <p:extLst>
      <p:ext uri="{BB962C8B-B14F-4D97-AF65-F5344CB8AC3E}">
        <p14:creationId xmlns:p14="http://schemas.microsoft.com/office/powerpoint/2010/main" val="232890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588" lvl="1" indent="-265113">
              <a:buFont typeface="Arial" panose="020B0604020202020204" pitchFamily="34" charset="0"/>
              <a:buChar char="•"/>
            </a:pPr>
            <a:r>
              <a:rPr lang="en-CA" sz="1200" dirty="0"/>
              <a:t>Access to CFA Society Toronto’s Career Centre</a:t>
            </a:r>
          </a:p>
          <a:p>
            <a:pPr marL="382588" lvl="1" indent="-265113">
              <a:buFont typeface="Arial" panose="020B0604020202020204" pitchFamily="34" charset="0"/>
              <a:buChar char="•"/>
            </a:pPr>
            <a:r>
              <a:rPr lang="en-CA" sz="1200" dirty="0"/>
              <a:t>Connect with 10,000+ members (one of the top three largest CFA Societies in over 150+ global financial markets)</a:t>
            </a:r>
          </a:p>
          <a:p>
            <a:pPr marL="382588" lvl="1" indent="-265113">
              <a:buFont typeface="Arial" panose="020B0604020202020204" pitchFamily="34" charset="0"/>
              <a:buChar char="•"/>
            </a:pPr>
            <a:r>
              <a:rPr lang="en-CA" sz="1200" dirty="0"/>
              <a:t>Continuing education seminars and workshops</a:t>
            </a:r>
          </a:p>
          <a:p>
            <a:endParaRPr lang="en-CA" dirty="0"/>
          </a:p>
        </p:txBody>
      </p:sp>
      <p:sp>
        <p:nvSpPr>
          <p:cNvPr id="4" name="Slide Number Placeholder 3"/>
          <p:cNvSpPr>
            <a:spLocks noGrp="1"/>
          </p:cNvSpPr>
          <p:nvPr>
            <p:ph type="sldNum" sz="quarter" idx="5"/>
          </p:nvPr>
        </p:nvSpPr>
        <p:spPr/>
        <p:txBody>
          <a:bodyPr/>
          <a:lstStyle/>
          <a:p>
            <a:fld id="{09F4074D-75AE-8B4E-984E-D69EEF19FB9E}" type="slidenum">
              <a:rPr lang="en-US" smtClean="0"/>
              <a:t>28</a:t>
            </a:fld>
            <a:endParaRPr lang="en-US"/>
          </a:p>
        </p:txBody>
      </p:sp>
    </p:spTree>
    <p:extLst>
      <p:ext uri="{BB962C8B-B14F-4D97-AF65-F5344CB8AC3E}">
        <p14:creationId xmlns:p14="http://schemas.microsoft.com/office/powerpoint/2010/main" val="734015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7643" y="1083569"/>
            <a:ext cx="6930557" cy="1383701"/>
          </a:xfrm>
          <a:prstGeom prst="rect">
            <a:avLst/>
          </a:prstGeom>
        </p:spPr>
        <p:txBody>
          <a:bodyPr/>
          <a:lstStyle>
            <a:lvl1pPr marL="0" indent="0" algn="l">
              <a:defRPr/>
            </a:lvl1pPr>
          </a:lstStyle>
          <a:p>
            <a:r>
              <a:rPr lang="en-US" dirty="0"/>
              <a:t>Click to edit Master title style</a:t>
            </a:r>
          </a:p>
        </p:txBody>
      </p:sp>
      <p:sp>
        <p:nvSpPr>
          <p:cNvPr id="3" name="Subtitle 2"/>
          <p:cNvSpPr>
            <a:spLocks noGrp="1"/>
          </p:cNvSpPr>
          <p:nvPr>
            <p:ph type="subTitle" idx="1"/>
          </p:nvPr>
        </p:nvSpPr>
        <p:spPr>
          <a:xfrm>
            <a:off x="1527642" y="2395702"/>
            <a:ext cx="6244758" cy="131445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C89C842-78A7-5947-8E2F-86E58893C4D2}" type="datetimeFigureOut">
              <a:rPr lang="en-US" smtClean="0"/>
              <a:pPr/>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30041-D32E-F54B-BBFC-B73431B99B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381000" y="1085851"/>
            <a:ext cx="4191000" cy="3543299"/>
          </a:xfrm>
        </p:spPr>
        <p:txBody>
          <a:bodyPr rIns="182880">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4572000" y="1085850"/>
            <a:ext cx="4191000" cy="3543300"/>
          </a:xfrm>
        </p:spPr>
        <p:txBody>
          <a:bodyPr rIns="182880">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4E4A4924-7CC3-4BF6-9C5C-A8E770D15754}" type="slidenum">
              <a:rPr/>
              <a:pPr/>
              <a:t>‹#›</a:t>
            </a:fld>
            <a:endParaRPr/>
          </a:p>
        </p:txBody>
      </p:sp>
    </p:spTree>
    <p:extLst>
      <p:ext uri="{BB962C8B-B14F-4D97-AF65-F5344CB8AC3E}">
        <p14:creationId xmlns:p14="http://schemas.microsoft.com/office/powerpoint/2010/main" val="332082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4E4A4924-7CC3-4BF6-9C5C-A8E770D15754}" type="slidenum">
              <a:rPr/>
              <a:pPr/>
              <a:t>‹#›</a:t>
            </a:fld>
            <a:endParaRPr/>
          </a:p>
        </p:txBody>
      </p:sp>
    </p:spTree>
    <p:extLst>
      <p:ext uri="{BB962C8B-B14F-4D97-AF65-F5344CB8AC3E}">
        <p14:creationId xmlns:p14="http://schemas.microsoft.com/office/powerpoint/2010/main" val="1104335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a:xfrm>
            <a:off x="381000" y="4826283"/>
            <a:ext cx="2895600" cy="273844"/>
          </a:xfrm>
          <a:prstGeom prst="rect">
            <a:avLst/>
          </a:prstGeom>
        </p:spPr>
        <p:txBody>
          <a:bodyPr/>
          <a:lstStyle/>
          <a:p>
            <a:endParaRPr/>
          </a:p>
        </p:txBody>
      </p:sp>
      <p:sp>
        <p:nvSpPr>
          <p:cNvPr id="4" name="Slide Number Placeholder 3"/>
          <p:cNvSpPr>
            <a:spLocks noGrp="1"/>
          </p:cNvSpPr>
          <p:nvPr>
            <p:ph type="sldNum" sz="quarter" idx="12"/>
          </p:nvPr>
        </p:nvSpPr>
        <p:spPr/>
        <p:txBody>
          <a:bodyPr/>
          <a:lstStyle/>
          <a:p>
            <a:fld id="{4E4A4924-7CC3-4BF6-9C5C-A8E770D15754}" type="slidenum">
              <a:rPr/>
              <a:pPr/>
              <a:t>‹#›</a:t>
            </a:fld>
            <a:endParaRPr/>
          </a:p>
        </p:txBody>
      </p:sp>
    </p:spTree>
    <p:extLst>
      <p:ext uri="{BB962C8B-B14F-4D97-AF65-F5344CB8AC3E}">
        <p14:creationId xmlns:p14="http://schemas.microsoft.com/office/powerpoint/2010/main" val="3006011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4E4A4924-7CC3-4BF6-9C5C-A8E770D15754}" type="slidenum">
              <a:rPr/>
              <a:pPr/>
              <a:t>‹#›</a:t>
            </a:fld>
            <a:endParaRPr/>
          </a:p>
        </p:txBody>
      </p:sp>
      <p:sp>
        <p:nvSpPr>
          <p:cNvPr id="9" name="Media Placeholder 8"/>
          <p:cNvSpPr>
            <a:spLocks noGrp="1"/>
          </p:cNvSpPr>
          <p:nvPr>
            <p:ph type="media" sz="quarter" idx="13" hasCustomPrompt="1"/>
          </p:nvPr>
        </p:nvSpPr>
        <p:spPr>
          <a:xfrm>
            <a:off x="379476" y="116586"/>
            <a:ext cx="8385048" cy="3483864"/>
          </a:xfrm>
          <a:solidFill>
            <a:schemeClr val="bg1">
              <a:lumMod val="95000"/>
            </a:schemeClr>
          </a:solidFill>
        </p:spPr>
        <p:txBody>
          <a:bodyPr lIns="91440" tIns="457200" anchor="t" anchorCtr="0"/>
          <a:lstStyle>
            <a:lvl1pPr marL="6858" indent="0" algn="ctr">
              <a:buNone/>
              <a:defRPr baseline="0"/>
            </a:lvl1pPr>
          </a:lstStyle>
          <a:p>
            <a:r>
              <a:t>Click icon to insert video</a:t>
            </a:r>
          </a:p>
        </p:txBody>
      </p:sp>
      <p:sp>
        <p:nvSpPr>
          <p:cNvPr id="11" name="Text Placeholder 10"/>
          <p:cNvSpPr>
            <a:spLocks noGrp="1"/>
          </p:cNvSpPr>
          <p:nvPr>
            <p:ph type="body" sz="quarter" idx="14"/>
          </p:nvPr>
        </p:nvSpPr>
        <p:spPr>
          <a:xfrm>
            <a:off x="379476" y="3771900"/>
            <a:ext cx="8385048" cy="91440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t>Click to edit Master text styles</a:t>
            </a:r>
          </a:p>
        </p:txBody>
      </p:sp>
    </p:spTree>
    <p:extLst>
      <p:ext uri="{BB962C8B-B14F-4D97-AF65-F5344CB8AC3E}">
        <p14:creationId xmlns:p14="http://schemas.microsoft.com/office/powerpoint/2010/main" val="3213485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Tex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
            <a:ext cx="8375904" cy="857250"/>
          </a:xfrm>
        </p:spPr>
        <p:txBody>
          <a:bodyPr anchor="b">
            <a:normAutofit/>
          </a:bodyPr>
          <a:lstStyle>
            <a:lvl1pPr algn="l">
              <a:defRPr sz="2100" b="0"/>
            </a:lvl1pPr>
          </a:lstStyle>
          <a:p>
            <a:r>
              <a:t>Click to edit Master title style</a:t>
            </a:r>
          </a:p>
        </p:txBody>
      </p:sp>
      <p:sp>
        <p:nvSpPr>
          <p:cNvPr id="3" name="Picture Placeholder 2"/>
          <p:cNvSpPr>
            <a:spLocks noGrp="1"/>
          </p:cNvSpPr>
          <p:nvPr>
            <p:ph type="pic" idx="1"/>
          </p:nvPr>
        </p:nvSpPr>
        <p:spPr>
          <a:xfrm>
            <a:off x="4572000" y="1085850"/>
            <a:ext cx="4191000" cy="3543300"/>
          </a:xfrm>
          <a:solidFill>
            <a:schemeClr val="bg1">
              <a:lumMod val="95000"/>
            </a:schemeClr>
          </a:solidFill>
        </p:spPr>
        <p:txBody>
          <a:bodyPr>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a:p>
        </p:txBody>
      </p:sp>
      <p:sp>
        <p:nvSpPr>
          <p:cNvPr id="4" name="Text Placeholder 3"/>
          <p:cNvSpPr>
            <a:spLocks noGrp="1"/>
          </p:cNvSpPr>
          <p:nvPr>
            <p:ph type="body" sz="half" idx="2"/>
          </p:nvPr>
        </p:nvSpPr>
        <p:spPr>
          <a:xfrm>
            <a:off x="381000" y="1085851"/>
            <a:ext cx="4191000" cy="3543299"/>
          </a:xfrm>
        </p:spPr>
        <p:txBody>
          <a:bodyPr rIns="182880">
            <a:normAutofit/>
          </a:bodyPr>
          <a:lstStyle>
            <a:lvl1pPr marL="137160" indent="-130302">
              <a:buFont typeface="Arial" pitchFamily="34" charset="0"/>
              <a:buChar char="•"/>
              <a:defRPr sz="1350"/>
            </a:lvl1pPr>
            <a:lvl2pPr marL="288036" indent="-128588">
              <a:buFont typeface="Arial" pitchFamily="34" charset="0"/>
              <a:buChar char="-"/>
              <a:defRPr sz="1350"/>
            </a:lvl2pPr>
            <a:lvl3pPr marL="438912" indent="-128588">
              <a:buFont typeface="Arial" pitchFamily="34" charset="0"/>
              <a:buChar char="-"/>
              <a:defRPr sz="1350"/>
            </a:lvl3pPr>
            <a:lvl4pPr marL="589788" indent="-128588">
              <a:buFont typeface="Arial" pitchFamily="34" charset="0"/>
              <a:buChar char="-"/>
              <a:defRPr sz="1350"/>
            </a:lvl4pPr>
            <a:lvl5pPr marL="740664" indent="-128588">
              <a:buFont typeface="Arial" pitchFamily="34" charset="0"/>
              <a:buChar char="-"/>
              <a:defRPr sz="1350"/>
            </a:lvl5pPr>
            <a:lvl6pPr marL="891540" indent="-128588">
              <a:buFont typeface="Arial" pitchFamily="34" charset="0"/>
              <a:buChar char="-"/>
              <a:defRPr sz="1350"/>
            </a:lvl6pPr>
            <a:lvl7pPr marL="1042416" indent="-128588">
              <a:buFont typeface="Arial" pitchFamily="34" charset="0"/>
              <a:buChar char="-"/>
              <a:defRPr sz="1350"/>
            </a:lvl7pPr>
            <a:lvl8pPr marL="1193292" indent="-128588">
              <a:buFont typeface="Arial" pitchFamily="34" charset="0"/>
              <a:buChar char="-"/>
              <a:defRPr sz="1350"/>
            </a:lvl8pPr>
            <a:lvl9pPr marL="1344168" indent="-128588">
              <a:buFont typeface="Arial" pitchFamily="34" charset="0"/>
              <a:buChar char="-"/>
              <a:defRPr sz="1350"/>
            </a:lvl9pPr>
          </a:lstStyle>
          <a:p>
            <a:pPr lvl="0"/>
            <a:r>
              <a:t>Click to edit Master text styles</a:t>
            </a:r>
          </a:p>
          <a:p>
            <a:pPr lvl="1"/>
            <a:r>
              <a:t>Second</a:t>
            </a:r>
          </a:p>
          <a:p>
            <a:pPr lvl="2"/>
            <a:r>
              <a:t>Third</a:t>
            </a:r>
          </a:p>
          <a:p>
            <a:pPr lvl="3"/>
            <a:r>
              <a:t>Fourth</a:t>
            </a:r>
          </a:p>
          <a:p>
            <a:pPr lvl="4"/>
            <a:r>
              <a:t>Fifth</a:t>
            </a: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4E4A4924-7CC3-4BF6-9C5C-A8E770D15754}" type="slidenum">
              <a:rPr/>
              <a:pPr/>
              <a:t>‹#›</a:t>
            </a:fld>
            <a:endParaRPr/>
          </a:p>
        </p:txBody>
      </p:sp>
      <p:sp>
        <p:nvSpPr>
          <p:cNvPr id="10" name="Rounded Rectangle 9"/>
          <p:cNvSpPr/>
          <p:nvPr/>
        </p:nvSpPr>
        <p:spPr>
          <a:xfrm>
            <a:off x="9372600" y="85725"/>
            <a:ext cx="1219200" cy="2314575"/>
          </a:xfrm>
          <a:prstGeom prst="roundRect">
            <a:avLst>
              <a:gd name="adj" fmla="val 88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r>
              <a:rPr sz="1050"/>
              <a:t>Click the icon</a:t>
            </a:r>
            <a:r>
              <a:rPr sz="1050" baseline="0"/>
              <a:t> to add an image. The photo will be cropped to fit the placeholder.</a:t>
            </a:r>
            <a:endParaRPr sz="1050"/>
          </a:p>
        </p:txBody>
      </p:sp>
    </p:spTree>
    <p:extLst>
      <p:ext uri="{BB962C8B-B14F-4D97-AF65-F5344CB8AC3E}">
        <p14:creationId xmlns:p14="http://schemas.microsoft.com/office/powerpoint/2010/main" val="1520498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pPr/>
              <a:t>‹#›</a:t>
            </a:fld>
            <a:endParaRPr/>
          </a:p>
        </p:txBody>
      </p:sp>
    </p:spTree>
    <p:extLst>
      <p:ext uri="{BB962C8B-B14F-4D97-AF65-F5344CB8AC3E}">
        <p14:creationId xmlns:p14="http://schemas.microsoft.com/office/powerpoint/2010/main" val="28981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85750"/>
            <a:ext cx="2133600" cy="4343400"/>
          </a:xfrm>
        </p:spPr>
        <p:txBody>
          <a:bodyPr vert="eaVert"/>
          <a:lstStyle/>
          <a:p>
            <a:r>
              <a:t>Click to edit Master title style</a:t>
            </a:r>
          </a:p>
        </p:txBody>
      </p:sp>
      <p:sp>
        <p:nvSpPr>
          <p:cNvPr id="3" name="Vertical Text Placeholder 2"/>
          <p:cNvSpPr>
            <a:spLocks noGrp="1"/>
          </p:cNvSpPr>
          <p:nvPr>
            <p:ph type="body" orient="vert" idx="1"/>
          </p:nvPr>
        </p:nvSpPr>
        <p:spPr>
          <a:xfrm>
            <a:off x="381000" y="285750"/>
            <a:ext cx="6096000" cy="4343400"/>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pPr/>
              <a:t>‹#›</a:t>
            </a:fld>
            <a:endParaRPr/>
          </a:p>
        </p:txBody>
      </p:sp>
    </p:spTree>
    <p:extLst>
      <p:ext uri="{BB962C8B-B14F-4D97-AF65-F5344CB8AC3E}">
        <p14:creationId xmlns:p14="http://schemas.microsoft.com/office/powerpoint/2010/main" val="107649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1088572"/>
            <a:ext cx="5754688" cy="334820"/>
          </a:xfrm>
          <a:prstGeom prst="rect">
            <a:avLst/>
          </a:prstGeom>
        </p:spPr>
        <p:txBody>
          <a:bodyPr anchor="b"/>
          <a:lstStyle>
            <a:lvl1pPr algn="l">
              <a:defRPr sz="2000" b="1"/>
            </a:lvl1pPr>
          </a:lstStyle>
          <a:p>
            <a:endParaRPr lang="en-US" dirty="0"/>
          </a:p>
        </p:txBody>
      </p:sp>
      <p:sp>
        <p:nvSpPr>
          <p:cNvPr id="3" name="Picture Placeholder 2"/>
          <p:cNvSpPr>
            <a:spLocks noGrp="1"/>
          </p:cNvSpPr>
          <p:nvPr>
            <p:ph type="pic" idx="1" hasCustomPrompt="1"/>
          </p:nvPr>
        </p:nvSpPr>
        <p:spPr>
          <a:xfrm>
            <a:off x="1524000" y="1808708"/>
            <a:ext cx="6839857" cy="274968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a:t>
            </a:r>
            <a:br>
              <a:rPr lang="en-US" dirty="0"/>
            </a:br>
            <a:r>
              <a:rPr lang="en-US" dirty="0"/>
              <a:t>click icon to add</a:t>
            </a:r>
          </a:p>
        </p:txBody>
      </p:sp>
      <p:sp>
        <p:nvSpPr>
          <p:cNvPr id="4" name="Text Placeholder 3"/>
          <p:cNvSpPr>
            <a:spLocks noGrp="1"/>
          </p:cNvSpPr>
          <p:nvPr>
            <p:ph type="body" sz="half" idx="2" hasCustomPrompt="1"/>
          </p:nvPr>
        </p:nvSpPr>
        <p:spPr>
          <a:xfrm>
            <a:off x="1524000" y="1433005"/>
            <a:ext cx="5754688" cy="375704"/>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descriptive text</a:t>
            </a:r>
          </a:p>
        </p:txBody>
      </p:sp>
      <p:sp>
        <p:nvSpPr>
          <p:cNvPr id="5" name="Date Placeholder 4"/>
          <p:cNvSpPr>
            <a:spLocks noGrp="1"/>
          </p:cNvSpPr>
          <p:nvPr>
            <p:ph type="dt" sz="half" idx="10"/>
          </p:nvPr>
        </p:nvSpPr>
        <p:spPr/>
        <p:txBody>
          <a:bodyPr/>
          <a:lstStyle/>
          <a:p>
            <a:fld id="{CC89C842-78A7-5947-8E2F-86E58893C4D2}" type="datetimeFigureOut">
              <a:rPr lang="en-US" smtClean="0"/>
              <a:pPr/>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30041-D32E-F54B-BBFC-B73431B99B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24914"/>
            <a:ext cx="7772400" cy="1102519"/>
          </a:xfrm>
        </p:spPr>
        <p:txBody>
          <a:body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85800" y="2203131"/>
            <a:ext cx="7086600" cy="59317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23F1EEE-A32A-234D-83B6-16E4012CD4B3}" type="datetimeFigureOut">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FDB37-D98C-2B4F-8CF5-807B34AE5D7F}" type="slidenum">
              <a:rPr lang="en-US" smtClean="0"/>
              <a:t>‹#›</a:t>
            </a:fld>
            <a:endParaRPr lang="en-US"/>
          </a:p>
        </p:txBody>
      </p:sp>
    </p:spTree>
    <p:extLst>
      <p:ext uri="{BB962C8B-B14F-4D97-AF65-F5344CB8AC3E}">
        <p14:creationId xmlns:p14="http://schemas.microsoft.com/office/powerpoint/2010/main" val="209254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5pPr>
              <a:defRPr/>
            </a:lvl5pPr>
            <a:lvl6pPr>
              <a:defRPr/>
            </a:lvl6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pPr/>
              <a:t>‹#›</a:t>
            </a:fld>
            <a:endParaRPr/>
          </a:p>
        </p:txBody>
      </p:sp>
    </p:spTree>
    <p:extLst>
      <p:ext uri="{BB962C8B-B14F-4D97-AF65-F5344CB8AC3E}">
        <p14:creationId xmlns:p14="http://schemas.microsoft.com/office/powerpoint/2010/main" val="110940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544551" y="4080511"/>
            <a:ext cx="5358384" cy="212598"/>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381000" y="114301"/>
            <a:ext cx="6705600" cy="1182029"/>
          </a:xfrm>
        </p:spPr>
        <p:txBody>
          <a:bodyPr/>
          <a:lstStyle/>
          <a:p>
            <a:r>
              <a:t>Click to edit Master title style</a:t>
            </a:r>
          </a:p>
        </p:txBody>
      </p:sp>
      <p:sp>
        <p:nvSpPr>
          <p:cNvPr id="3" name="Subtitle 2"/>
          <p:cNvSpPr>
            <a:spLocks noGrp="1"/>
          </p:cNvSpPr>
          <p:nvPr>
            <p:ph type="subTitle" idx="1" hasCustomPrompt="1"/>
          </p:nvPr>
        </p:nvSpPr>
        <p:spPr>
          <a:xfrm>
            <a:off x="381000" y="1338147"/>
            <a:ext cx="6705600" cy="1117854"/>
          </a:xfrm>
        </p:spPr>
        <p:txBody>
          <a:bodyPr/>
          <a:lstStyle>
            <a:lvl1pPr marL="0" indent="0" algn="l">
              <a:spcBef>
                <a:spcPts val="0"/>
              </a:spcBef>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t>Presenter’s name, </a:t>
            </a:r>
            <a:br>
              <a:rPr/>
            </a:br>
            <a:r>
              <a:t>Presenter’s title, </a:t>
            </a:r>
            <a:br>
              <a:rPr/>
            </a:br>
            <a:r>
              <a:t>dd Month yyyy</a:t>
            </a:r>
          </a:p>
        </p:txBody>
      </p:sp>
      <p:sp>
        <p:nvSpPr>
          <p:cNvPr id="8" name="Rectangle 7"/>
          <p:cNvSpPr/>
          <p:nvPr/>
        </p:nvSpPr>
        <p:spPr>
          <a:xfrm>
            <a:off x="0" y="3446826"/>
            <a:ext cx="9144000" cy="21259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9" name="Rectangle 8"/>
          <p:cNvSpPr/>
          <p:nvPr/>
        </p:nvSpPr>
        <p:spPr>
          <a:xfrm>
            <a:off x="1981200" y="3659424"/>
            <a:ext cx="5358384" cy="212598"/>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0" name="Rectangle 9"/>
          <p:cNvSpPr/>
          <p:nvPr/>
        </p:nvSpPr>
        <p:spPr>
          <a:xfrm>
            <a:off x="0" y="3872022"/>
            <a:ext cx="9144000" cy="21259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2" name="Rectangle 11"/>
          <p:cNvSpPr/>
          <p:nvPr/>
        </p:nvSpPr>
        <p:spPr>
          <a:xfrm>
            <a:off x="0" y="4293109"/>
            <a:ext cx="9144000" cy="21259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3" name="Rectangle 12"/>
          <p:cNvSpPr/>
          <p:nvPr/>
        </p:nvSpPr>
        <p:spPr>
          <a:xfrm>
            <a:off x="4210666" y="4505707"/>
            <a:ext cx="4933334" cy="21259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4" name="Rectangle 13"/>
          <p:cNvSpPr/>
          <p:nvPr/>
        </p:nvSpPr>
        <p:spPr>
          <a:xfrm>
            <a:off x="0" y="4718305"/>
            <a:ext cx="9144000" cy="21259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6" name="Rectangle 15"/>
          <p:cNvSpPr/>
          <p:nvPr/>
        </p:nvSpPr>
        <p:spPr>
          <a:xfrm>
            <a:off x="3048000" y="4930902"/>
            <a:ext cx="5358384" cy="212598"/>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pic>
        <p:nvPicPr>
          <p:cNvPr id="1026" name="Picture 2" descr="Image result for CFA institute toronto logo">
            <a:extLst>
              <a:ext uri="{FF2B5EF4-FFF2-40B4-BE49-F238E27FC236}">
                <a16:creationId xmlns:a16="http://schemas.microsoft.com/office/drawing/2014/main" id="{37A0FD15-31A3-49D3-9475-EFC79BF517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62600" y="2564716"/>
            <a:ext cx="3200400" cy="63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29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9" name="Text Placeholder 8"/>
          <p:cNvSpPr>
            <a:spLocks noGrp="1"/>
          </p:cNvSpPr>
          <p:nvPr>
            <p:ph type="body" sz="quarter" idx="13" hasCustomPrompt="1"/>
          </p:nvPr>
        </p:nvSpPr>
        <p:spPr>
          <a:xfrm>
            <a:off x="381000" y="1085850"/>
            <a:ext cx="8382000" cy="514350"/>
          </a:xfrm>
        </p:spPr>
        <p:txBody>
          <a:bodyPr/>
          <a:lstStyle>
            <a:lvl1pPr marL="0" indent="0">
              <a:spcBef>
                <a:spcPts val="0"/>
              </a:spcBef>
              <a:buFont typeface="Arial" pitchFamily="34" charset="0"/>
              <a:buNone/>
              <a:defRPr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t>Click to add subtitle</a:t>
            </a:r>
          </a:p>
        </p:txBody>
      </p:sp>
      <p:sp>
        <p:nvSpPr>
          <p:cNvPr id="3" name="Content Placeholder 2"/>
          <p:cNvSpPr>
            <a:spLocks noGrp="1"/>
          </p:cNvSpPr>
          <p:nvPr>
            <p:ph idx="1"/>
          </p:nvPr>
        </p:nvSpPr>
        <p:spPr>
          <a:xfrm>
            <a:off x="381000" y="1682355"/>
            <a:ext cx="8375904" cy="2946796"/>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pPr/>
              <a:t>‹#›</a:t>
            </a:fld>
            <a:endParaRPr/>
          </a:p>
        </p:txBody>
      </p:sp>
    </p:spTree>
    <p:extLst>
      <p:ext uri="{BB962C8B-B14F-4D97-AF65-F5344CB8AC3E}">
        <p14:creationId xmlns:p14="http://schemas.microsoft.com/office/powerpoint/2010/main" val="270449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5pPr>
              <a:defRPr/>
            </a:lvl5pPr>
            <a:lvl6pPr>
              <a:defRPr/>
            </a:lvl6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pPr/>
              <a:t>‹#›</a:t>
            </a:fld>
            <a:endParaRPr/>
          </a:p>
        </p:txBody>
      </p:sp>
    </p:spTree>
    <p:extLst>
      <p:ext uri="{BB962C8B-B14F-4D97-AF65-F5344CB8AC3E}">
        <p14:creationId xmlns:p14="http://schemas.microsoft.com/office/powerpoint/2010/main" val="71245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OC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14300"/>
            <a:ext cx="8375904" cy="857250"/>
          </a:xfrm>
        </p:spPr>
        <p:txBody>
          <a:bodyPr/>
          <a:lstStyle>
            <a:lvl1pPr>
              <a:defRPr>
                <a:solidFill>
                  <a:schemeClr val="bg1"/>
                </a:solidFill>
              </a:defRPr>
            </a:lvl1pPr>
          </a:lstStyle>
          <a:p>
            <a:r>
              <a:t>Click to add title: Table of Contents, Agenda, etc</a:t>
            </a:r>
          </a:p>
        </p:txBody>
      </p:sp>
      <p:sp>
        <p:nvSpPr>
          <p:cNvPr id="3" name="Date Placeholder 2"/>
          <p:cNvSpPr>
            <a:spLocks noGrp="1"/>
          </p:cNvSpPr>
          <p:nvPr>
            <p:ph type="dt" sz="half" idx="10"/>
          </p:nvPr>
        </p:nvSpPr>
        <p:spPr bwMode="black"/>
        <p:txBody>
          <a:bodyPr/>
          <a:lstStyle/>
          <a:p>
            <a:endParaRPr/>
          </a:p>
        </p:txBody>
      </p:sp>
      <p:sp>
        <p:nvSpPr>
          <p:cNvPr id="5" name="Slide Number Placeholder 4"/>
          <p:cNvSpPr>
            <a:spLocks noGrp="1"/>
          </p:cNvSpPr>
          <p:nvPr>
            <p:ph type="sldNum" sz="quarter" idx="12"/>
          </p:nvPr>
        </p:nvSpPr>
        <p:spPr bwMode="black"/>
        <p:txBody>
          <a:body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142107"/>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8" name="Text Placeholder 6"/>
          <p:cNvSpPr>
            <a:spLocks noGrp="1"/>
          </p:cNvSpPr>
          <p:nvPr>
            <p:ph type="body" sz="quarter" idx="14" hasCustomPrompt="1"/>
          </p:nvPr>
        </p:nvSpPr>
        <p:spPr>
          <a:xfrm>
            <a:off x="813762" y="1142107"/>
            <a:ext cx="7620000"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16" name="Text Placeholder 6"/>
          <p:cNvSpPr>
            <a:spLocks noGrp="1"/>
          </p:cNvSpPr>
          <p:nvPr>
            <p:ph type="body" sz="quarter" idx="15" hasCustomPrompt="1"/>
          </p:nvPr>
        </p:nvSpPr>
        <p:spPr>
          <a:xfrm>
            <a:off x="381000" y="1431479"/>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17" name="Text Placeholder 6"/>
          <p:cNvSpPr>
            <a:spLocks noGrp="1"/>
          </p:cNvSpPr>
          <p:nvPr>
            <p:ph type="body" sz="quarter" idx="16" hasCustomPrompt="1"/>
          </p:nvPr>
        </p:nvSpPr>
        <p:spPr>
          <a:xfrm>
            <a:off x="813762" y="1431479"/>
            <a:ext cx="7620000"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18" name="Text Placeholder 6"/>
          <p:cNvSpPr>
            <a:spLocks noGrp="1"/>
          </p:cNvSpPr>
          <p:nvPr>
            <p:ph type="body" sz="quarter" idx="17" hasCustomPrompt="1"/>
          </p:nvPr>
        </p:nvSpPr>
        <p:spPr>
          <a:xfrm>
            <a:off x="381000" y="1721358"/>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19" name="Text Placeholder 6"/>
          <p:cNvSpPr>
            <a:spLocks noGrp="1"/>
          </p:cNvSpPr>
          <p:nvPr>
            <p:ph type="body" sz="quarter" idx="18" hasCustomPrompt="1"/>
          </p:nvPr>
        </p:nvSpPr>
        <p:spPr>
          <a:xfrm>
            <a:off x="813762" y="1721358"/>
            <a:ext cx="7620000"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0" name="Text Placeholder 6"/>
          <p:cNvSpPr>
            <a:spLocks noGrp="1"/>
          </p:cNvSpPr>
          <p:nvPr>
            <p:ph type="body" sz="quarter" idx="19" hasCustomPrompt="1"/>
          </p:nvPr>
        </p:nvSpPr>
        <p:spPr>
          <a:xfrm>
            <a:off x="381000" y="2009394"/>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1" name="Text Placeholder 6"/>
          <p:cNvSpPr>
            <a:spLocks noGrp="1"/>
          </p:cNvSpPr>
          <p:nvPr>
            <p:ph type="body" sz="quarter" idx="20" hasCustomPrompt="1"/>
          </p:nvPr>
        </p:nvSpPr>
        <p:spPr>
          <a:xfrm>
            <a:off x="813762" y="2009394"/>
            <a:ext cx="7620000"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2" name="Text Placeholder 6"/>
          <p:cNvSpPr>
            <a:spLocks noGrp="1"/>
          </p:cNvSpPr>
          <p:nvPr>
            <p:ph type="body" sz="quarter" idx="21" hasCustomPrompt="1"/>
          </p:nvPr>
        </p:nvSpPr>
        <p:spPr>
          <a:xfrm>
            <a:off x="381000" y="2297430"/>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3" name="Text Placeholder 6"/>
          <p:cNvSpPr>
            <a:spLocks noGrp="1"/>
          </p:cNvSpPr>
          <p:nvPr>
            <p:ph type="body" sz="quarter" idx="22" hasCustomPrompt="1"/>
          </p:nvPr>
        </p:nvSpPr>
        <p:spPr>
          <a:xfrm>
            <a:off x="813762" y="2297430"/>
            <a:ext cx="7620000"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4" name="Text Placeholder 6"/>
          <p:cNvSpPr>
            <a:spLocks noGrp="1"/>
          </p:cNvSpPr>
          <p:nvPr>
            <p:ph type="body" sz="quarter" idx="23" hasCustomPrompt="1"/>
          </p:nvPr>
        </p:nvSpPr>
        <p:spPr>
          <a:xfrm>
            <a:off x="381000" y="2585466"/>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5" name="Text Placeholder 6"/>
          <p:cNvSpPr>
            <a:spLocks noGrp="1"/>
          </p:cNvSpPr>
          <p:nvPr>
            <p:ph type="body" sz="quarter" idx="24" hasCustomPrompt="1"/>
          </p:nvPr>
        </p:nvSpPr>
        <p:spPr>
          <a:xfrm>
            <a:off x="813762" y="2585466"/>
            <a:ext cx="7620000"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6" name="Text Placeholder 6"/>
          <p:cNvSpPr>
            <a:spLocks noGrp="1"/>
          </p:cNvSpPr>
          <p:nvPr>
            <p:ph type="body" sz="quarter" idx="25" hasCustomPrompt="1"/>
          </p:nvPr>
        </p:nvSpPr>
        <p:spPr>
          <a:xfrm>
            <a:off x="381000" y="2873502"/>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7" name="Text Placeholder 6"/>
          <p:cNvSpPr>
            <a:spLocks noGrp="1"/>
          </p:cNvSpPr>
          <p:nvPr>
            <p:ph type="body" sz="quarter" idx="26" hasCustomPrompt="1"/>
          </p:nvPr>
        </p:nvSpPr>
        <p:spPr>
          <a:xfrm>
            <a:off x="813762" y="2873502"/>
            <a:ext cx="7620000"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8" name="Text Placeholder 6"/>
          <p:cNvSpPr>
            <a:spLocks noGrp="1"/>
          </p:cNvSpPr>
          <p:nvPr>
            <p:ph type="body" sz="quarter" idx="27" hasCustomPrompt="1"/>
          </p:nvPr>
        </p:nvSpPr>
        <p:spPr>
          <a:xfrm>
            <a:off x="381000" y="3161538"/>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9" name="Text Placeholder 6"/>
          <p:cNvSpPr>
            <a:spLocks noGrp="1"/>
          </p:cNvSpPr>
          <p:nvPr>
            <p:ph type="body" sz="quarter" idx="28" hasCustomPrompt="1"/>
          </p:nvPr>
        </p:nvSpPr>
        <p:spPr>
          <a:xfrm>
            <a:off x="813762" y="3161538"/>
            <a:ext cx="7620000"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30" name="Text Placeholder 6"/>
          <p:cNvSpPr>
            <a:spLocks noGrp="1"/>
          </p:cNvSpPr>
          <p:nvPr>
            <p:ph type="body" sz="quarter" idx="29" hasCustomPrompt="1"/>
          </p:nvPr>
        </p:nvSpPr>
        <p:spPr>
          <a:xfrm>
            <a:off x="381000" y="3449574"/>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31" name="Text Placeholder 6"/>
          <p:cNvSpPr>
            <a:spLocks noGrp="1"/>
          </p:cNvSpPr>
          <p:nvPr>
            <p:ph type="body" sz="quarter" idx="30" hasCustomPrompt="1"/>
          </p:nvPr>
        </p:nvSpPr>
        <p:spPr>
          <a:xfrm>
            <a:off x="813762" y="3449574"/>
            <a:ext cx="7620000"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32" name="Text Placeholder 6"/>
          <p:cNvSpPr>
            <a:spLocks noGrp="1"/>
          </p:cNvSpPr>
          <p:nvPr>
            <p:ph type="body" sz="quarter" idx="31" hasCustomPrompt="1"/>
          </p:nvPr>
        </p:nvSpPr>
        <p:spPr>
          <a:xfrm>
            <a:off x="381000" y="3737610"/>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33" name="Text Placeholder 6"/>
          <p:cNvSpPr>
            <a:spLocks noGrp="1"/>
          </p:cNvSpPr>
          <p:nvPr>
            <p:ph type="body" sz="quarter" idx="32" hasCustomPrompt="1"/>
          </p:nvPr>
        </p:nvSpPr>
        <p:spPr>
          <a:xfrm>
            <a:off x="813762" y="3737610"/>
            <a:ext cx="7620000"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36" name="Rectangle 35">
            <a:extLst>
              <a:ext uri="{FF2B5EF4-FFF2-40B4-BE49-F238E27FC236}">
                <a16:creationId xmlns:a16="http://schemas.microsoft.com/office/drawing/2014/main" id="{3AEDA7D1-BC8A-42F6-82FA-314C6FB8A5AC}"/>
              </a:ext>
            </a:extLst>
          </p:cNvPr>
          <p:cNvSpPr/>
          <p:nvPr userDrawn="1"/>
        </p:nvSpPr>
        <p:spPr>
          <a:xfrm>
            <a:off x="381001" y="4864624"/>
            <a:ext cx="1167307" cy="219291"/>
          </a:xfrm>
          <a:prstGeom prst="rect">
            <a:avLst/>
          </a:prstGeom>
        </p:spPr>
        <p:txBody>
          <a:bodyPr wrap="none">
            <a:spAutoFit/>
          </a:bodyPr>
          <a:lstStyle/>
          <a:p>
            <a:r>
              <a:rPr lang="en-CA" sz="825" dirty="0">
                <a:solidFill>
                  <a:schemeClr val="bg1"/>
                </a:solidFill>
              </a:rPr>
              <a:t>CFA Society Toronto</a:t>
            </a:r>
          </a:p>
        </p:txBody>
      </p:sp>
    </p:spTree>
    <p:extLst>
      <p:ext uri="{BB962C8B-B14F-4D97-AF65-F5344CB8AC3E}">
        <p14:creationId xmlns:p14="http://schemas.microsoft.com/office/powerpoint/2010/main" val="231949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Blue">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128569"/>
            <a:ext cx="6969368" cy="1014682"/>
          </a:xfrm>
        </p:spPr>
        <p:txBody>
          <a:bodyPr anchor="t">
            <a:normAutofit/>
          </a:bodyPr>
          <a:lstStyle>
            <a:lvl1pPr marL="0" indent="0">
              <a:buNone/>
              <a:defRPr sz="135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bwMode="black"/>
        <p:txBody>
          <a:bodyPr/>
          <a:lstStyle/>
          <a:p>
            <a:endParaRPr/>
          </a:p>
        </p:txBody>
      </p:sp>
      <p:sp>
        <p:nvSpPr>
          <p:cNvPr id="6" name="Slide Number Placeholder 5"/>
          <p:cNvSpPr>
            <a:spLocks noGrp="1"/>
          </p:cNvSpPr>
          <p:nvPr>
            <p:ph type="sldNum" sz="quarter" idx="12"/>
          </p:nvPr>
        </p:nvSpPr>
        <p:spPr bwMode="black"/>
        <p:txBody>
          <a:bodyPr/>
          <a:lstStyle/>
          <a:p>
            <a:fld id="{4E4A4924-7CC3-4BF6-9C5C-A8E770D15754}" type="slidenum">
              <a:rPr/>
              <a:pPr/>
              <a:t>‹#›</a:t>
            </a:fld>
            <a:endParaRPr/>
          </a:p>
        </p:txBody>
      </p:sp>
      <p:sp>
        <p:nvSpPr>
          <p:cNvPr id="2" name="Title 1"/>
          <p:cNvSpPr>
            <a:spLocks noGrp="1"/>
          </p:cNvSpPr>
          <p:nvPr>
            <p:ph type="title"/>
          </p:nvPr>
        </p:nvSpPr>
        <p:spPr>
          <a:xfrm>
            <a:off x="381001" y="685800"/>
            <a:ext cx="6969369" cy="1143000"/>
          </a:xfrm>
        </p:spPr>
        <p:txBody>
          <a:bodyPr anchor="b">
            <a:normAutofit/>
          </a:bodyPr>
          <a:lstStyle>
            <a:lvl1pPr algn="l">
              <a:defRPr sz="2100" b="1" cap="all" baseline="0">
                <a:solidFill>
                  <a:schemeClr val="bg1"/>
                </a:solidFill>
              </a:defRPr>
            </a:lvl1pPr>
          </a:lstStyle>
          <a:p>
            <a:r>
              <a:t>Click to edit Master title style</a:t>
            </a:r>
          </a:p>
        </p:txBody>
      </p:sp>
      <p:sp>
        <p:nvSpPr>
          <p:cNvPr id="8" name="Rectangle 7">
            <a:extLst>
              <a:ext uri="{FF2B5EF4-FFF2-40B4-BE49-F238E27FC236}">
                <a16:creationId xmlns:a16="http://schemas.microsoft.com/office/drawing/2014/main" id="{8A1FBB0E-67D2-425F-8A61-EE61A61D207A}"/>
              </a:ext>
            </a:extLst>
          </p:cNvPr>
          <p:cNvSpPr/>
          <p:nvPr userDrawn="1"/>
        </p:nvSpPr>
        <p:spPr>
          <a:xfrm>
            <a:off x="381001" y="4864624"/>
            <a:ext cx="1167307" cy="219291"/>
          </a:xfrm>
          <a:prstGeom prst="rect">
            <a:avLst/>
          </a:prstGeom>
        </p:spPr>
        <p:txBody>
          <a:bodyPr wrap="none">
            <a:spAutoFit/>
          </a:bodyPr>
          <a:lstStyle/>
          <a:p>
            <a:r>
              <a:rPr lang="en-CA" sz="825" dirty="0">
                <a:solidFill>
                  <a:schemeClr val="bg1"/>
                </a:solidFill>
              </a:rPr>
              <a:t>CFA Society Toronto</a:t>
            </a:r>
          </a:p>
        </p:txBody>
      </p:sp>
    </p:spTree>
    <p:extLst>
      <p:ext uri="{BB962C8B-B14F-4D97-AF65-F5344CB8AC3E}">
        <p14:creationId xmlns:p14="http://schemas.microsoft.com/office/powerpoint/2010/main" val="2280105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89C842-78A7-5947-8E2F-86E58893C4D2}" type="datetimeFigureOut">
              <a:rPr lang="en-US" smtClean="0"/>
              <a:pPr/>
              <a:t>3/19/21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B30041-D32E-F54B-BBFC-B73431B99BFB}" type="slidenum">
              <a:rPr lang="en-US" smtClean="0"/>
              <a:pPr/>
              <a:t>‹#›</a:t>
            </a:fld>
            <a:endParaRPr lang="en-US" dirty="0"/>
          </a:p>
        </p:txBody>
      </p:sp>
      <p:pic>
        <p:nvPicPr>
          <p:cNvPr id="7" name="Picture 6" descr="CFA_PPoint_4-3.ai"/>
          <p:cNvPicPr>
            <a:picLocks noChangeAspect="1"/>
          </p:cNvPicPr>
          <p:nvPr userDrawn="1"/>
        </p:nvPicPr>
        <p:blipFill>
          <a:blip r:embed="rId4">
            <a:alphaModFix amt="49000"/>
            <a:extLst>
              <a:ext uri="{28A0092B-C50C-407E-A947-70E740481C1C}">
                <a14:useLocalDpi xmlns:a14="http://schemas.microsoft.com/office/drawing/2010/main" val="0"/>
              </a:ext>
            </a:extLst>
          </a:blip>
          <a:stretch>
            <a:fillRect/>
          </a:stretch>
        </p:blipFill>
        <p:spPr>
          <a:xfrm>
            <a:off x="-1083093" y="-149980"/>
            <a:ext cx="2926042" cy="2984982"/>
          </a:xfrm>
          <a:prstGeom prst="rect">
            <a:avLst/>
          </a:prstGeom>
        </p:spPr>
      </p:pic>
      <p:sp>
        <p:nvSpPr>
          <p:cNvPr id="10" name="Title Placeholder 1"/>
          <p:cNvSpPr>
            <a:spLocks noGrp="1"/>
          </p:cNvSpPr>
          <p:nvPr>
            <p:ph type="title"/>
          </p:nvPr>
        </p:nvSpPr>
        <p:spPr>
          <a:xfrm>
            <a:off x="1524000" y="901546"/>
            <a:ext cx="7162800" cy="1134459"/>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11" name="Text Placeholder 2"/>
          <p:cNvSpPr>
            <a:spLocks noGrp="1"/>
          </p:cNvSpPr>
          <p:nvPr>
            <p:ph type="body" idx="1"/>
          </p:nvPr>
        </p:nvSpPr>
        <p:spPr>
          <a:xfrm>
            <a:off x="1524000" y="2153334"/>
            <a:ext cx="7162800" cy="24412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CFA_Toronto_RGB.eps"/>
          <p:cNvPicPr>
            <a:picLocks noChangeAspect="1"/>
          </p:cNvPicPr>
          <p:nvPr userDrawn="1"/>
        </p:nvPicPr>
        <p:blipFill>
          <a:blip r:embed="rId5"/>
          <a:stretch>
            <a:fillRect/>
          </a:stretch>
        </p:blipFill>
        <p:spPr>
          <a:xfrm>
            <a:off x="6628650" y="298920"/>
            <a:ext cx="2051248" cy="5493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7" r:id="rId2"/>
  </p:sldLayoutIdLst>
  <p:txStyles>
    <p:titleStyle>
      <a:lvl1pPr marL="0" indent="0" algn="l" defTabSz="457200" rtl="0" eaLnBrk="1" latinLnBrk="0" hangingPunct="1">
        <a:spcBef>
          <a:spcPct val="0"/>
        </a:spcBef>
        <a:buNone/>
        <a:defRPr sz="4400" b="1" i="0" kern="1200">
          <a:solidFill>
            <a:schemeClr val="tx1"/>
          </a:solidFill>
          <a:latin typeface="Arial Hebrew"/>
          <a:ea typeface="+mj-ea"/>
          <a:cs typeface="Arial Hebrew"/>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286" y="1062529"/>
            <a:ext cx="6303156" cy="122883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98286" y="2350391"/>
            <a:ext cx="7888514" cy="2287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23F1EEE-A32A-234D-83B6-16E4012CD4B3}" type="datetimeFigureOut">
              <a:rPr lang="en-US" smtClean="0"/>
              <a:t>3/19/21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89FDB37-D98C-2B4F-8CF5-807B34AE5D7F}" type="slidenum">
              <a:rPr lang="en-US" smtClean="0"/>
              <a:t>‹#›</a:t>
            </a:fld>
            <a:endParaRPr lang="en-US"/>
          </a:p>
        </p:txBody>
      </p:sp>
      <p:pic>
        <p:nvPicPr>
          <p:cNvPr id="8" name="Picture 7" descr="CFA_PPoint_4-3.ai"/>
          <p:cNvPicPr>
            <a:picLocks noChangeAspect="1"/>
          </p:cNvPicPr>
          <p:nvPr userDrawn="1"/>
        </p:nvPicPr>
        <p:blipFill>
          <a:blip r:embed="rId4">
            <a:alphaModFix amt="56000"/>
            <a:extLst>
              <a:ext uri="{28A0092B-C50C-407E-A947-70E740481C1C}">
                <a14:useLocalDpi xmlns:a14="http://schemas.microsoft.com/office/drawing/2010/main" val="0"/>
              </a:ext>
            </a:extLst>
          </a:blip>
          <a:stretch>
            <a:fillRect/>
          </a:stretch>
        </p:blipFill>
        <p:spPr>
          <a:xfrm rot="7017164">
            <a:off x="7000274" y="-406487"/>
            <a:ext cx="2275115" cy="2398588"/>
          </a:xfrm>
          <a:prstGeom prst="rect">
            <a:avLst/>
          </a:prstGeom>
        </p:spPr>
      </p:pic>
    </p:spTree>
    <p:extLst>
      <p:ext uri="{BB962C8B-B14F-4D97-AF65-F5344CB8AC3E}">
        <p14:creationId xmlns:p14="http://schemas.microsoft.com/office/powerpoint/2010/main" val="80788928"/>
      </p:ext>
    </p:extLst>
  </p:cSld>
  <p:clrMap bg1="lt1" tx1="dk1" bg2="lt2" tx2="dk2" accent1="accent1" accent2="accent2" accent3="accent3" accent4="accent4" accent5="accent5" accent6="accent6" hlink="hlink" folHlink="folHlink"/>
  <p:sldLayoutIdLst>
    <p:sldLayoutId id="2147483659" r:id="rId1"/>
    <p:sldLayoutId id="2147483673" r:id="rId2"/>
  </p:sldLayoutIdLst>
  <p:txStyles>
    <p:titleStyle>
      <a:lvl1pPr algn="l" defTabSz="457200" rtl="0" eaLnBrk="1" latinLnBrk="0" hangingPunct="1">
        <a:spcBef>
          <a:spcPct val="0"/>
        </a:spcBef>
        <a:buNone/>
        <a:defRPr sz="4400" b="1" i="0" kern="1200">
          <a:solidFill>
            <a:schemeClr val="bg1">
              <a:lumMod val="50000"/>
            </a:schemeClr>
          </a:solidFill>
          <a:latin typeface="Arial Hebrew"/>
          <a:ea typeface="+mj-ea"/>
          <a:cs typeface="Arial Hebrew"/>
        </a:defRPr>
      </a:lvl1pPr>
    </p:titleStyle>
    <p:bodyStyle>
      <a:lvl1pPr marL="342900" indent="-342900" algn="l" defTabSz="457200" rtl="0" eaLnBrk="1" latinLnBrk="0" hangingPunct="1">
        <a:spcBef>
          <a:spcPct val="20000"/>
        </a:spcBef>
        <a:buFont typeface="Arial"/>
        <a:buChar char="•"/>
        <a:defRPr sz="3200" b="0" i="0" kern="1200">
          <a:solidFill>
            <a:schemeClr val="bg1">
              <a:lumMod val="50000"/>
            </a:schemeClr>
          </a:solidFill>
          <a:latin typeface="Arial Hebrew"/>
          <a:ea typeface="+mn-ea"/>
          <a:cs typeface="Arial Hebrew"/>
        </a:defRPr>
      </a:lvl1pPr>
      <a:lvl2pPr marL="742950" indent="-285750" algn="l" defTabSz="457200" rtl="0" eaLnBrk="1" latinLnBrk="0" hangingPunct="1">
        <a:spcBef>
          <a:spcPct val="20000"/>
        </a:spcBef>
        <a:buFont typeface="Arial"/>
        <a:buChar char="–"/>
        <a:defRPr sz="2800" b="0" i="0" kern="1200">
          <a:solidFill>
            <a:schemeClr val="bg1">
              <a:lumMod val="50000"/>
            </a:schemeClr>
          </a:solidFill>
          <a:latin typeface="Arial Hebrew"/>
          <a:ea typeface="+mn-ea"/>
          <a:cs typeface="Arial Hebrew"/>
        </a:defRPr>
      </a:lvl2pPr>
      <a:lvl3pPr marL="1143000" indent="-228600" algn="l" defTabSz="457200" rtl="0" eaLnBrk="1" latinLnBrk="0" hangingPunct="1">
        <a:spcBef>
          <a:spcPct val="20000"/>
        </a:spcBef>
        <a:buFont typeface="Arial"/>
        <a:buChar char="•"/>
        <a:defRPr sz="2400" b="0" i="0" kern="1200">
          <a:solidFill>
            <a:schemeClr val="bg1">
              <a:lumMod val="50000"/>
            </a:schemeClr>
          </a:solidFill>
          <a:latin typeface="Arial Hebrew"/>
          <a:ea typeface="+mn-ea"/>
          <a:cs typeface="Arial Hebrew"/>
        </a:defRPr>
      </a:lvl3pPr>
      <a:lvl4pPr marL="1600200" indent="-228600" algn="l" defTabSz="457200" rtl="0" eaLnBrk="1" latinLnBrk="0" hangingPunct="1">
        <a:spcBef>
          <a:spcPct val="20000"/>
        </a:spcBef>
        <a:buFont typeface="Arial"/>
        <a:buChar char="–"/>
        <a:defRPr sz="2000" b="0" i="0" kern="1200">
          <a:solidFill>
            <a:schemeClr val="bg1">
              <a:lumMod val="50000"/>
            </a:schemeClr>
          </a:solidFill>
          <a:latin typeface="Arial Hebrew"/>
          <a:ea typeface="+mn-ea"/>
          <a:cs typeface="Arial Hebrew"/>
        </a:defRPr>
      </a:lvl4pPr>
      <a:lvl5pPr marL="2057400" indent="-228600" algn="l" defTabSz="457200" rtl="0" eaLnBrk="1" latinLnBrk="0" hangingPunct="1">
        <a:spcBef>
          <a:spcPct val="20000"/>
        </a:spcBef>
        <a:buFont typeface="Arial"/>
        <a:buChar char="»"/>
        <a:defRPr sz="2000" b="0" i="0" kern="1200">
          <a:solidFill>
            <a:schemeClr val="bg1">
              <a:lumMod val="50000"/>
            </a:schemeClr>
          </a:solidFill>
          <a:latin typeface="Arial Hebrew"/>
          <a:ea typeface="+mn-ea"/>
          <a:cs typeface="Arial Hebre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bwMode="gray">
          <a:xfrm>
            <a:off x="0" y="4800600"/>
            <a:ext cx="9144000" cy="342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Placeholder 1"/>
          <p:cNvSpPr>
            <a:spLocks noGrp="1"/>
          </p:cNvSpPr>
          <p:nvPr>
            <p:ph type="title"/>
          </p:nvPr>
        </p:nvSpPr>
        <p:spPr>
          <a:xfrm>
            <a:off x="381000" y="114300"/>
            <a:ext cx="8375904" cy="857250"/>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381000" y="1085851"/>
            <a:ext cx="8375904" cy="3543299"/>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bwMode="white">
          <a:xfrm>
            <a:off x="6649846" y="4825806"/>
            <a:ext cx="1351155" cy="273844"/>
          </a:xfrm>
          <a:prstGeom prst="rect">
            <a:avLst/>
          </a:prstGeom>
        </p:spPr>
        <p:txBody>
          <a:bodyPr vert="horz" lIns="91440" tIns="45720" rIns="91440" bIns="45720" rtlCol="0" anchor="ctr"/>
          <a:lstStyle>
            <a:lvl1pPr algn="l">
              <a:defRPr sz="825">
                <a:solidFill>
                  <a:schemeClr val="bg1"/>
                </a:solidFill>
              </a:defRPr>
            </a:lvl1pPr>
          </a:lstStyle>
          <a:p>
            <a:endParaRPr/>
          </a:p>
        </p:txBody>
      </p:sp>
      <p:sp>
        <p:nvSpPr>
          <p:cNvPr id="6" name="Slide Number Placeholder 5"/>
          <p:cNvSpPr>
            <a:spLocks noGrp="1"/>
          </p:cNvSpPr>
          <p:nvPr>
            <p:ph type="sldNum" sz="quarter" idx="4"/>
          </p:nvPr>
        </p:nvSpPr>
        <p:spPr bwMode="white">
          <a:xfrm>
            <a:off x="8001000" y="4825806"/>
            <a:ext cx="783936" cy="273844"/>
          </a:xfrm>
          <a:prstGeom prst="rect">
            <a:avLst/>
          </a:prstGeom>
        </p:spPr>
        <p:txBody>
          <a:bodyPr vert="horz" lIns="91440" tIns="45720" rIns="91440" bIns="45720" rtlCol="0" anchor="ctr"/>
          <a:lstStyle>
            <a:lvl1pPr algn="r">
              <a:defRPr sz="825">
                <a:solidFill>
                  <a:schemeClr val="bg1"/>
                </a:solidFill>
              </a:defRPr>
            </a:lvl1pPr>
          </a:lstStyle>
          <a:p>
            <a:fld id="{4E4A4924-7CC3-4BF6-9C5C-A8E770D15754}" type="slidenum">
              <a:rPr/>
              <a:pPr/>
              <a:t>‹#›</a:t>
            </a:fld>
            <a:endParaRPr/>
          </a:p>
        </p:txBody>
      </p:sp>
      <p:sp>
        <p:nvSpPr>
          <p:cNvPr id="12" name="Rectangle 11">
            <a:extLst>
              <a:ext uri="{FF2B5EF4-FFF2-40B4-BE49-F238E27FC236}">
                <a16:creationId xmlns:a16="http://schemas.microsoft.com/office/drawing/2014/main" id="{4913ADB7-112D-445A-9853-46456B62D7D1}"/>
              </a:ext>
            </a:extLst>
          </p:cNvPr>
          <p:cNvSpPr/>
          <p:nvPr userDrawn="1"/>
        </p:nvSpPr>
        <p:spPr>
          <a:xfrm>
            <a:off x="381001" y="4864624"/>
            <a:ext cx="1167307" cy="219291"/>
          </a:xfrm>
          <a:prstGeom prst="rect">
            <a:avLst/>
          </a:prstGeom>
        </p:spPr>
        <p:txBody>
          <a:bodyPr wrap="none">
            <a:spAutoFit/>
          </a:bodyPr>
          <a:lstStyle/>
          <a:p>
            <a:r>
              <a:rPr lang="en-CA" sz="825" dirty="0">
                <a:solidFill>
                  <a:schemeClr val="bg1"/>
                </a:solidFill>
              </a:rPr>
              <a:t>CFA Society Toronto</a:t>
            </a:r>
          </a:p>
        </p:txBody>
      </p:sp>
    </p:spTree>
    <p:extLst>
      <p:ext uri="{BB962C8B-B14F-4D97-AF65-F5344CB8AC3E}">
        <p14:creationId xmlns:p14="http://schemas.microsoft.com/office/powerpoint/2010/main" val="1826483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spcBef>
          <a:spcPct val="0"/>
        </a:spcBef>
        <a:buNone/>
        <a:defRPr sz="2100" kern="1200" cap="all" baseline="0">
          <a:solidFill>
            <a:schemeClr val="tx2"/>
          </a:solidFill>
          <a:latin typeface="+mj-lt"/>
          <a:ea typeface="+mj-ea"/>
          <a:cs typeface="+mj-cs"/>
        </a:defRPr>
      </a:lvl1pPr>
    </p:titleStyle>
    <p:bodyStyle>
      <a:lvl1pPr marL="137160" indent="-130302" algn="l" defTabSz="685800" rtl="0" eaLnBrk="1" latinLnBrk="0" hangingPunct="1">
        <a:spcBef>
          <a:spcPts val="600"/>
        </a:spcBef>
        <a:buClrTx/>
        <a:buFont typeface="Arial" pitchFamily="34" charset="0"/>
        <a:buChar char="•"/>
        <a:defRPr sz="1350" kern="1200">
          <a:solidFill>
            <a:schemeClr val="tx1"/>
          </a:solidFill>
          <a:latin typeface="+mn-lt"/>
          <a:ea typeface="+mn-ea"/>
          <a:cs typeface="+mn-cs"/>
        </a:defRPr>
      </a:lvl1pPr>
      <a:lvl2pPr marL="288036" indent="-130302" algn="l" defTabSz="685800" rtl="0" eaLnBrk="1" latinLnBrk="0" hangingPunct="1">
        <a:spcBef>
          <a:spcPts val="600"/>
        </a:spcBef>
        <a:buClrTx/>
        <a:buFont typeface="Arial" pitchFamily="34" charset="0"/>
        <a:buChar char="-"/>
        <a:defRPr sz="1350" kern="1200">
          <a:solidFill>
            <a:schemeClr val="tx1"/>
          </a:solidFill>
          <a:latin typeface="+mn-lt"/>
          <a:ea typeface="+mn-ea"/>
          <a:cs typeface="+mn-cs"/>
        </a:defRPr>
      </a:lvl2pPr>
      <a:lvl3pPr marL="438912" indent="-130302" algn="l" defTabSz="685800" rtl="0" eaLnBrk="1" latinLnBrk="0" hangingPunct="1">
        <a:spcBef>
          <a:spcPts val="600"/>
        </a:spcBef>
        <a:buClrTx/>
        <a:buFont typeface="Arial" pitchFamily="34" charset="0"/>
        <a:buChar char="-"/>
        <a:defRPr sz="1350" kern="1200">
          <a:solidFill>
            <a:schemeClr val="tx1"/>
          </a:solidFill>
          <a:latin typeface="+mn-lt"/>
          <a:ea typeface="+mn-ea"/>
          <a:cs typeface="+mn-cs"/>
        </a:defRPr>
      </a:lvl3pPr>
      <a:lvl4pPr marL="589788" indent="-130302" algn="l" defTabSz="685800" rtl="0" eaLnBrk="1" latinLnBrk="0" hangingPunct="1">
        <a:spcBef>
          <a:spcPts val="600"/>
        </a:spcBef>
        <a:buClrTx/>
        <a:buFont typeface="Arial" pitchFamily="34" charset="0"/>
        <a:buChar char="-"/>
        <a:defRPr sz="1350" kern="1200">
          <a:solidFill>
            <a:schemeClr val="tx1"/>
          </a:solidFill>
          <a:latin typeface="+mn-lt"/>
          <a:ea typeface="+mn-ea"/>
          <a:cs typeface="+mn-cs"/>
        </a:defRPr>
      </a:lvl4pPr>
      <a:lvl5pPr marL="740664" indent="-130302" algn="l" defTabSz="685800" rtl="0" eaLnBrk="1" latinLnBrk="0" hangingPunct="1">
        <a:spcBef>
          <a:spcPts val="600"/>
        </a:spcBef>
        <a:buClrTx/>
        <a:buFont typeface="Arial" pitchFamily="34" charset="0"/>
        <a:buChar char="-"/>
        <a:defRPr sz="1350" kern="1200">
          <a:solidFill>
            <a:schemeClr val="tx1"/>
          </a:solidFill>
          <a:latin typeface="+mn-lt"/>
          <a:ea typeface="+mn-ea"/>
          <a:cs typeface="+mn-cs"/>
        </a:defRPr>
      </a:lvl5pPr>
      <a:lvl6pPr marL="891540" indent="-130302" algn="l" defTabSz="685800" rtl="0" eaLnBrk="1" latinLnBrk="0" hangingPunct="1">
        <a:spcBef>
          <a:spcPts val="600"/>
        </a:spcBef>
        <a:buClrTx/>
        <a:buFont typeface="Arial" pitchFamily="34" charset="0"/>
        <a:buChar char="-"/>
        <a:defRPr sz="1350" kern="1200">
          <a:solidFill>
            <a:schemeClr val="tx1"/>
          </a:solidFill>
          <a:latin typeface="+mn-lt"/>
          <a:ea typeface="+mn-ea"/>
          <a:cs typeface="+mn-cs"/>
        </a:defRPr>
      </a:lvl6pPr>
      <a:lvl7pPr marL="1042416" indent="-130302" algn="l" defTabSz="685800" rtl="0" eaLnBrk="1" latinLnBrk="0" hangingPunct="1">
        <a:spcBef>
          <a:spcPts val="600"/>
        </a:spcBef>
        <a:buClrTx/>
        <a:buFont typeface="Arial" pitchFamily="34" charset="0"/>
        <a:buChar char="-"/>
        <a:defRPr sz="1350" kern="1200">
          <a:solidFill>
            <a:schemeClr val="tx1"/>
          </a:solidFill>
          <a:latin typeface="+mn-lt"/>
          <a:ea typeface="+mn-ea"/>
          <a:cs typeface="+mn-cs"/>
        </a:defRPr>
      </a:lvl7pPr>
      <a:lvl8pPr marL="1193292" indent="-130302" algn="l" defTabSz="685800" rtl="0" eaLnBrk="1" latinLnBrk="0" hangingPunct="1">
        <a:spcBef>
          <a:spcPts val="600"/>
        </a:spcBef>
        <a:buClrTx/>
        <a:buFont typeface="Arial" pitchFamily="34" charset="0"/>
        <a:buChar char="-"/>
        <a:defRPr sz="1350" kern="1200">
          <a:solidFill>
            <a:schemeClr val="tx1"/>
          </a:solidFill>
          <a:latin typeface="+mn-lt"/>
          <a:ea typeface="+mn-ea"/>
          <a:cs typeface="+mn-cs"/>
        </a:defRPr>
      </a:lvl8pPr>
      <a:lvl9pPr marL="1344168" indent="-130302" algn="l" defTabSz="685800" rtl="0" eaLnBrk="1" latinLnBrk="0" hangingPunct="1">
        <a:spcBef>
          <a:spcPts val="600"/>
        </a:spcBef>
        <a:buClrTx/>
        <a:buFont typeface="Arial" pitchFamily="34" charset="0"/>
        <a:buChar char="-"/>
        <a:defRPr sz="135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fainstitute.org/en/programs/cfa/charter" TargetMode="External"/><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hyperlink" Target="https://www.cfainstitute.org/-/media/documents/support/programs/cfa/EnrollmentFAQs.ashx?la=en&amp;hash=DF532F9E9412E8F40108BB776BB95246FC39357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cfainstitute.org/en/programs/cfa/scholarships" TargetMode="External"/><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cfatoronto.ca/membership"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cfatoronto.ca/universityoutreac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cfatoronto.ca/researchchalleng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hyperlink" Target="https://www.cfatoronto.ca/ethicschalleng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cfatoronto.ca/awards" TargetMode="External"/><Relationship Id="rId1" Type="http://schemas.openxmlformats.org/officeDocument/2006/relationships/slideLayout" Target="../slideLayouts/slideLayout6.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hyperlink" Target="mailto:info@cfatoronto.ca"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cfainstitute.org/en/membership/benefits/waiver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lumMod val="75000"/>
                  </a:schemeClr>
                </a:solidFill>
              </a:rPr>
              <a:t>CFA® Program</a:t>
            </a:r>
          </a:p>
        </p:txBody>
      </p:sp>
      <p:sp>
        <p:nvSpPr>
          <p:cNvPr id="3" name="Subtitle 2"/>
          <p:cNvSpPr>
            <a:spLocks noGrp="1"/>
          </p:cNvSpPr>
          <p:nvPr>
            <p:ph type="subTitle" idx="1"/>
          </p:nvPr>
        </p:nvSpPr>
        <p:spPr>
          <a:xfrm>
            <a:off x="1656678" y="2395702"/>
            <a:ext cx="6392052" cy="2497845"/>
          </a:xfrm>
        </p:spPr>
        <p:txBody>
          <a:bodyPr/>
          <a:lstStyle/>
          <a:p>
            <a:r>
              <a:rPr lang="en-US" dirty="0">
                <a:solidFill>
                  <a:schemeClr val="bg1">
                    <a:lumMod val="50000"/>
                  </a:schemeClr>
                </a:solidFill>
              </a:rPr>
              <a:t>University &amp; College Presentation</a:t>
            </a:r>
          </a:p>
          <a:p>
            <a:r>
              <a:rPr lang="en-US" dirty="0">
                <a:solidFill>
                  <a:schemeClr val="bg1">
                    <a:lumMod val="50000"/>
                  </a:schemeClr>
                </a:solidFill>
              </a:rPr>
              <a:t>Lazaridis Students' Society</a:t>
            </a:r>
          </a:p>
          <a:p>
            <a:r>
              <a:rPr lang="en-US" sz="2000" dirty="0">
                <a:solidFill>
                  <a:schemeClr val="bg1">
                    <a:lumMod val="50000"/>
                  </a:schemeClr>
                </a:solidFill>
              </a:rPr>
              <a:t>March 18, 2021</a:t>
            </a:r>
          </a:p>
        </p:txBody>
      </p:sp>
    </p:spTree>
    <p:extLst>
      <p:ext uri="{BB962C8B-B14F-4D97-AF65-F5344CB8AC3E}">
        <p14:creationId xmlns:p14="http://schemas.microsoft.com/office/powerpoint/2010/main" val="3666973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23" y="11046"/>
            <a:ext cx="8375904" cy="857250"/>
          </a:xfrm>
        </p:spPr>
        <p:txBody>
          <a:bodyPr/>
          <a:lstStyle/>
          <a:p>
            <a:r>
              <a:rPr lang="en-US" sz="3200" b="1" dirty="0">
                <a:solidFill>
                  <a:schemeClr val="bg2"/>
                </a:solidFill>
                <a:latin typeface="Calibri" panose="020F0502020204030204" pitchFamily="34" charset="0"/>
                <a:cs typeface="Calibri" panose="020F0502020204030204" pitchFamily="34" charset="0"/>
              </a:rPr>
              <a:t>Employers seek out the </a:t>
            </a:r>
            <a:r>
              <a:rPr lang="en-US" sz="3200" b="1" dirty="0" err="1">
                <a:solidFill>
                  <a:schemeClr val="bg2"/>
                </a:solidFill>
                <a:latin typeface="Calibri" panose="020F0502020204030204" pitchFamily="34" charset="0"/>
                <a:cs typeface="Calibri" panose="020F0502020204030204" pitchFamily="34" charset="0"/>
              </a:rPr>
              <a:t>cfa</a:t>
            </a:r>
            <a:r>
              <a:rPr lang="en-US" sz="3200" b="1" dirty="0">
                <a:solidFill>
                  <a:schemeClr val="bg2"/>
                </a:solidFill>
                <a:latin typeface="Calibri" panose="020F0502020204030204" pitchFamily="34" charset="0"/>
                <a:cs typeface="Calibri" panose="020F0502020204030204" pitchFamily="34" charset="0"/>
              </a:rPr>
              <a:t>® charter</a:t>
            </a:r>
          </a:p>
        </p:txBody>
      </p:sp>
      <p:sp>
        <p:nvSpPr>
          <p:cNvPr id="3" name="Content Placeholder 2"/>
          <p:cNvSpPr>
            <a:spLocks noGrp="1"/>
          </p:cNvSpPr>
          <p:nvPr>
            <p:ph idx="1"/>
          </p:nvPr>
        </p:nvSpPr>
        <p:spPr/>
        <p:txBody>
          <a:bodyPr>
            <a:normAutofit/>
          </a:bodyPr>
          <a:lstStyle/>
          <a:p>
            <a:pPr marL="129779" lvl="1" indent="-129779">
              <a:lnSpc>
                <a:spcPct val="110000"/>
              </a:lnSpc>
              <a:buNone/>
            </a:pPr>
            <a:r>
              <a:rPr lang="en-US" sz="1800" b="1" dirty="0">
                <a:solidFill>
                  <a:schemeClr val="bg2"/>
                </a:solidFill>
              </a:rPr>
              <a:t>“Working towards a CFA designation considered an asset”</a:t>
            </a:r>
          </a:p>
          <a:p>
            <a:pPr marL="386954" lvl="1" indent="-257175">
              <a:lnSpc>
                <a:spcPct val="110000"/>
              </a:lnSpc>
              <a:spcBef>
                <a:spcPts val="0"/>
              </a:spcBef>
              <a:buFontTx/>
              <a:buChar char="-"/>
            </a:pPr>
            <a:r>
              <a:rPr lang="en-US" sz="1500" dirty="0"/>
              <a:t>Investment Analyst Rotation Program, OMERS</a:t>
            </a:r>
          </a:p>
          <a:p>
            <a:pPr marL="129779" lvl="1" indent="-129779">
              <a:lnSpc>
                <a:spcPct val="110000"/>
              </a:lnSpc>
              <a:buNone/>
            </a:pPr>
            <a:r>
              <a:rPr lang="en-CA" sz="1800" b="1" dirty="0">
                <a:solidFill>
                  <a:schemeClr val="bg2"/>
                </a:solidFill>
              </a:rPr>
              <a:t>“Must have CFA”</a:t>
            </a:r>
          </a:p>
          <a:p>
            <a:pPr marL="386954" lvl="1" indent="-257175">
              <a:lnSpc>
                <a:spcPct val="110000"/>
              </a:lnSpc>
              <a:spcBef>
                <a:spcPts val="0"/>
              </a:spcBef>
              <a:buFontTx/>
              <a:buChar char="-"/>
            </a:pPr>
            <a:r>
              <a:rPr lang="en-CA" sz="1500" dirty="0"/>
              <a:t>Portfolio Manager, BMO Private Banking</a:t>
            </a:r>
            <a:endParaRPr lang="en-US" sz="1500" dirty="0"/>
          </a:p>
          <a:p>
            <a:pPr marL="129779" lvl="1" indent="-129779">
              <a:lnSpc>
                <a:spcPct val="110000"/>
              </a:lnSpc>
              <a:buNone/>
            </a:pPr>
            <a:r>
              <a:rPr lang="en-US" sz="1800" b="1" dirty="0">
                <a:solidFill>
                  <a:schemeClr val="bg2"/>
                </a:solidFill>
              </a:rPr>
              <a:t>“Bachelor’s degree required, with the pursuit of a CFA designation considered a plus”</a:t>
            </a:r>
          </a:p>
          <a:p>
            <a:pPr marL="386954" lvl="1" indent="-257175">
              <a:lnSpc>
                <a:spcPct val="110000"/>
              </a:lnSpc>
              <a:spcBef>
                <a:spcPts val="0"/>
              </a:spcBef>
              <a:buFontTx/>
              <a:buChar char="-"/>
            </a:pPr>
            <a:r>
              <a:rPr lang="en-US" sz="1500" dirty="0"/>
              <a:t>Associate, Infrastructure &amp; Natural Resources, OTPP</a:t>
            </a:r>
          </a:p>
          <a:p>
            <a:pPr marL="129779" lvl="1" indent="-129779">
              <a:lnSpc>
                <a:spcPct val="110000"/>
              </a:lnSpc>
              <a:buNone/>
            </a:pPr>
            <a:r>
              <a:rPr lang="en-US" sz="1800" b="1" dirty="0">
                <a:solidFill>
                  <a:schemeClr val="bg2"/>
                </a:solidFill>
              </a:rPr>
              <a:t>“Bachelor’s degree or equivalent related experience. MBA or CFA Preferred.”</a:t>
            </a:r>
          </a:p>
          <a:p>
            <a:pPr marL="386954" lvl="1" indent="-257175">
              <a:lnSpc>
                <a:spcPct val="110000"/>
              </a:lnSpc>
              <a:spcBef>
                <a:spcPts val="0"/>
              </a:spcBef>
              <a:buFontTx/>
              <a:buChar char="-"/>
            </a:pPr>
            <a:r>
              <a:rPr lang="en-US" sz="1500" dirty="0"/>
              <a:t>Managing Director, Corporate Finance, Silicon Valley Bank</a:t>
            </a:r>
          </a:p>
        </p:txBody>
      </p:sp>
    </p:spTree>
    <p:extLst>
      <p:ext uri="{BB962C8B-B14F-4D97-AF65-F5344CB8AC3E}">
        <p14:creationId xmlns:p14="http://schemas.microsoft.com/office/powerpoint/2010/main" val="223996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F01379-7435-4271-B5CF-36374088965F}"/>
              </a:ext>
            </a:extLst>
          </p:cNvPr>
          <p:cNvPicPr>
            <a:picLocks noChangeAspect="1"/>
          </p:cNvPicPr>
          <p:nvPr/>
        </p:nvPicPr>
        <p:blipFill rotWithShape="1">
          <a:blip r:embed="rId2"/>
          <a:srcRect r="1288" b="-2"/>
          <a:stretch/>
        </p:blipFill>
        <p:spPr>
          <a:xfrm>
            <a:off x="90488" y="50800"/>
            <a:ext cx="8963025" cy="4699000"/>
          </a:xfrm>
          <a:prstGeom prst="rect">
            <a:avLst/>
          </a:prstGeom>
          <a:noFill/>
        </p:spPr>
      </p:pic>
    </p:spTree>
    <p:extLst>
      <p:ext uri="{BB962C8B-B14F-4D97-AF65-F5344CB8AC3E}">
        <p14:creationId xmlns:p14="http://schemas.microsoft.com/office/powerpoint/2010/main" val="3485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1EAF75-336B-4A22-9932-AE1CA49367FA}"/>
              </a:ext>
            </a:extLst>
          </p:cNvPr>
          <p:cNvPicPr>
            <a:picLocks noChangeAspect="1"/>
          </p:cNvPicPr>
          <p:nvPr/>
        </p:nvPicPr>
        <p:blipFill rotWithShape="1">
          <a:blip r:embed="rId2"/>
          <a:srcRect l="963" b="1782"/>
          <a:stretch/>
        </p:blipFill>
        <p:spPr>
          <a:xfrm>
            <a:off x="133610" y="148341"/>
            <a:ext cx="8876780" cy="4423660"/>
          </a:xfrm>
          <a:prstGeom prst="rect">
            <a:avLst/>
          </a:prstGeom>
          <a:noFill/>
        </p:spPr>
      </p:pic>
    </p:spTree>
    <p:extLst>
      <p:ext uri="{BB962C8B-B14F-4D97-AF65-F5344CB8AC3E}">
        <p14:creationId xmlns:p14="http://schemas.microsoft.com/office/powerpoint/2010/main" val="2246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820BBF-97EB-484A-B09F-C340DBBE0469}"/>
              </a:ext>
            </a:extLst>
          </p:cNvPr>
          <p:cNvPicPr>
            <a:picLocks noChangeAspect="1"/>
          </p:cNvPicPr>
          <p:nvPr/>
        </p:nvPicPr>
        <p:blipFill>
          <a:blip r:embed="rId2"/>
          <a:stretch>
            <a:fillRect/>
          </a:stretch>
        </p:blipFill>
        <p:spPr>
          <a:xfrm>
            <a:off x="341939" y="374454"/>
            <a:ext cx="8460121" cy="4179168"/>
          </a:xfrm>
          <a:prstGeom prst="rect">
            <a:avLst/>
          </a:prstGeom>
        </p:spPr>
      </p:pic>
    </p:spTree>
    <p:extLst>
      <p:ext uri="{BB962C8B-B14F-4D97-AF65-F5344CB8AC3E}">
        <p14:creationId xmlns:p14="http://schemas.microsoft.com/office/powerpoint/2010/main" val="582488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748"/>
            <a:ext cx="8375904" cy="764081"/>
          </a:xfrm>
        </p:spPr>
        <p:txBody>
          <a:bodyPr>
            <a:normAutofit/>
          </a:bodyPr>
          <a:lstStyle/>
          <a:p>
            <a:r>
              <a:rPr lang="en-US" sz="3200" b="1" dirty="0">
                <a:solidFill>
                  <a:schemeClr val="bg2"/>
                </a:solidFill>
                <a:latin typeface="Calibri" panose="020F0502020204030204" pitchFamily="34" charset="0"/>
                <a:cs typeface="Calibri" panose="020F0502020204030204" pitchFamily="34" charset="0"/>
              </a:rPr>
              <a:t>What you learn as a </a:t>
            </a:r>
            <a:r>
              <a:rPr lang="en-US" sz="3200" b="1" dirty="0" err="1">
                <a:solidFill>
                  <a:schemeClr val="bg2"/>
                </a:solidFill>
                <a:latin typeface="Calibri" panose="020F0502020204030204" pitchFamily="34" charset="0"/>
                <a:cs typeface="Calibri" panose="020F0502020204030204" pitchFamily="34" charset="0"/>
              </a:rPr>
              <a:t>cfa</a:t>
            </a:r>
            <a:r>
              <a:rPr lang="en-US" sz="3200" b="1" baseline="30000" dirty="0">
                <a:solidFill>
                  <a:schemeClr val="bg2"/>
                </a:solidFill>
                <a:latin typeface="Calibri" panose="020F0502020204030204" pitchFamily="34" charset="0"/>
                <a:cs typeface="Calibri" panose="020F0502020204030204" pitchFamily="34" charset="0"/>
              </a:rPr>
              <a:t>®</a:t>
            </a:r>
            <a:r>
              <a:rPr lang="en-US" sz="3200" b="1" dirty="0">
                <a:solidFill>
                  <a:schemeClr val="bg2"/>
                </a:solidFill>
                <a:latin typeface="Calibri" panose="020F0502020204030204" pitchFamily="34" charset="0"/>
                <a:cs typeface="Calibri" panose="020F0502020204030204" pitchFamily="34" charset="0"/>
              </a:rPr>
              <a:t> </a:t>
            </a:r>
            <a:r>
              <a:rPr lang="en-US" sz="3200" b="1" dirty="0" err="1">
                <a:solidFill>
                  <a:schemeClr val="bg2"/>
                </a:solidFill>
                <a:latin typeface="Calibri" panose="020F0502020204030204" pitchFamily="34" charset="0"/>
                <a:cs typeface="Calibri" panose="020F0502020204030204" pitchFamily="34" charset="0"/>
              </a:rPr>
              <a:t>charterholder</a:t>
            </a:r>
            <a:endParaRPr lang="en-US" sz="3200" b="1" dirty="0">
              <a:solidFill>
                <a:schemeClr val="bg2"/>
              </a:solidFill>
              <a:latin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5EE6D4D8-9F17-41B5-973F-D27A083E0DBD}"/>
              </a:ext>
            </a:extLst>
          </p:cNvPr>
          <p:cNvGraphicFramePr>
            <a:graphicFrameLocks noGrp="1"/>
          </p:cNvGraphicFramePr>
          <p:nvPr>
            <p:ph idx="1"/>
          </p:nvPr>
        </p:nvGraphicFramePr>
        <p:xfrm>
          <a:off x="1428750" y="1085850"/>
          <a:ext cx="2628900" cy="3059430"/>
        </p:xfrm>
        <a:graphic>
          <a:graphicData uri="http://schemas.openxmlformats.org/drawingml/2006/table">
            <a:tbl>
              <a:tblPr firstRow="1" bandRow="1">
                <a:tableStyleId>{8EC20E35-A176-4012-BC5E-935CFFF8708E}</a:tableStyleId>
              </a:tblPr>
              <a:tblGrid>
                <a:gridCol w="2628900">
                  <a:extLst>
                    <a:ext uri="{9D8B030D-6E8A-4147-A177-3AD203B41FA5}">
                      <a16:colId xmlns:a16="http://schemas.microsoft.com/office/drawing/2014/main" val="3271207438"/>
                    </a:ext>
                  </a:extLst>
                </a:gridCol>
              </a:tblGrid>
              <a:tr h="278130">
                <a:tc>
                  <a:txBody>
                    <a:bodyPr/>
                    <a:lstStyle/>
                    <a:p>
                      <a:r>
                        <a:rPr lang="en-US" sz="1000" dirty="0">
                          <a:solidFill>
                            <a:sysClr val="windowText" lastClr="000000"/>
                          </a:solidFill>
                        </a:rPr>
                        <a:t>CFA Topic Exam Area Weights</a:t>
                      </a:r>
                    </a:p>
                  </a:txBody>
                  <a:tcPr marL="68580" marR="68580" marT="34290" marB="3429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4670620"/>
                  </a:ext>
                </a:extLst>
              </a:tr>
              <a:tr h="278130">
                <a:tc>
                  <a:txBody>
                    <a:bodyPr/>
                    <a:lstStyle/>
                    <a:p>
                      <a:r>
                        <a:rPr lang="en-CA" sz="1000" dirty="0"/>
                        <a:t>Ethical and Professional Standards</a:t>
                      </a:r>
                      <a:endParaRPr lang="en-US" sz="1000" dirty="0"/>
                    </a:p>
                  </a:txBody>
                  <a:tcPr marL="68580" marR="68580" marT="34290" marB="34290">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32077224"/>
                  </a:ext>
                </a:extLst>
              </a:tr>
              <a:tr h="278130">
                <a:tc>
                  <a:txBody>
                    <a:bodyPr/>
                    <a:lstStyle/>
                    <a:p>
                      <a:r>
                        <a:rPr lang="en-CA" sz="1000" dirty="0"/>
                        <a:t>Quantitative Methods</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41583281"/>
                  </a:ext>
                </a:extLst>
              </a:tr>
              <a:tr h="278130">
                <a:tc>
                  <a:txBody>
                    <a:bodyPr/>
                    <a:lstStyle/>
                    <a:p>
                      <a:r>
                        <a:rPr lang="en-CA" sz="1000" dirty="0"/>
                        <a:t>Economics</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2558423"/>
                  </a:ext>
                </a:extLst>
              </a:tr>
              <a:tr h="278130">
                <a:tc>
                  <a:txBody>
                    <a:bodyPr/>
                    <a:lstStyle/>
                    <a:p>
                      <a:r>
                        <a:rPr lang="en-CA" sz="1000" dirty="0"/>
                        <a:t>Financial Reporting and Analysis</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75646782"/>
                  </a:ext>
                </a:extLst>
              </a:tr>
              <a:tr h="278130">
                <a:tc>
                  <a:txBody>
                    <a:bodyPr/>
                    <a:lstStyle/>
                    <a:p>
                      <a:r>
                        <a:rPr lang="en-CA" sz="1000" dirty="0"/>
                        <a:t>Corporate Finance</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9510799"/>
                  </a:ext>
                </a:extLst>
              </a:tr>
              <a:tr h="278130">
                <a:tc>
                  <a:txBody>
                    <a:bodyPr/>
                    <a:lstStyle/>
                    <a:p>
                      <a:r>
                        <a:rPr lang="en-CA" sz="1000" dirty="0"/>
                        <a:t>Equity Investments</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69165269"/>
                  </a:ext>
                </a:extLst>
              </a:tr>
              <a:tr h="278130">
                <a:tc>
                  <a:txBody>
                    <a:bodyPr/>
                    <a:lstStyle/>
                    <a:p>
                      <a:r>
                        <a:rPr lang="en-CA" sz="1000" dirty="0"/>
                        <a:t>Fixed Income</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00483820"/>
                  </a:ext>
                </a:extLst>
              </a:tr>
              <a:tr h="278130">
                <a:tc>
                  <a:txBody>
                    <a:bodyPr/>
                    <a:lstStyle/>
                    <a:p>
                      <a:r>
                        <a:rPr lang="en-CA" sz="1000" dirty="0"/>
                        <a:t>Derivatives</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3037642"/>
                  </a:ext>
                </a:extLst>
              </a:tr>
              <a:tr h="278130">
                <a:tc>
                  <a:txBody>
                    <a:bodyPr/>
                    <a:lstStyle/>
                    <a:p>
                      <a:r>
                        <a:rPr lang="en-CA" sz="1000" dirty="0"/>
                        <a:t>Alternative Investments</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75488805"/>
                  </a:ext>
                </a:extLst>
              </a:tr>
              <a:tr h="278130">
                <a:tc>
                  <a:txBody>
                    <a:bodyPr/>
                    <a:lstStyle/>
                    <a:p>
                      <a:r>
                        <a:rPr lang="en-CA" sz="1000" dirty="0"/>
                        <a:t>Portfolio Management and Wealth Planning</a:t>
                      </a:r>
                      <a:endParaRPr lang="en-US" sz="1000" dirty="0"/>
                    </a:p>
                  </a:txBody>
                  <a:tcPr marL="68580" marR="68580" marT="34290" marB="34290">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547277176"/>
                  </a:ext>
                </a:extLst>
              </a:tr>
            </a:tbl>
          </a:graphicData>
        </a:graphic>
      </p:graphicFrame>
      <p:graphicFrame>
        <p:nvGraphicFramePr>
          <p:cNvPr id="10" name="Content Placeholder 4">
            <a:extLst>
              <a:ext uri="{FF2B5EF4-FFF2-40B4-BE49-F238E27FC236}">
                <a16:creationId xmlns:a16="http://schemas.microsoft.com/office/drawing/2014/main" id="{096A21E9-7F5E-49E9-A247-200A33E23EC7}"/>
              </a:ext>
            </a:extLst>
          </p:cNvPr>
          <p:cNvGraphicFramePr>
            <a:graphicFrameLocks/>
          </p:cNvGraphicFramePr>
          <p:nvPr/>
        </p:nvGraphicFramePr>
        <p:xfrm>
          <a:off x="4171950" y="1085850"/>
          <a:ext cx="1028700" cy="3257550"/>
        </p:xfrm>
        <a:graphic>
          <a:graphicData uri="http://schemas.openxmlformats.org/drawingml/2006/table">
            <a:tbl>
              <a:tblPr firstRow="1" bandRow="1">
                <a:tableStyleId>{85BE263C-DBD7-4A20-BB59-AAB30ACAA65A}</a:tableStyleId>
              </a:tblPr>
              <a:tblGrid>
                <a:gridCol w="1028700">
                  <a:extLst>
                    <a:ext uri="{9D8B030D-6E8A-4147-A177-3AD203B41FA5}">
                      <a16:colId xmlns:a16="http://schemas.microsoft.com/office/drawing/2014/main" val="3271207438"/>
                    </a:ext>
                  </a:extLst>
                </a:gridCol>
              </a:tblGrid>
              <a:tr h="278130">
                <a:tc>
                  <a:txBody>
                    <a:bodyPr/>
                    <a:lstStyle/>
                    <a:p>
                      <a:pPr algn="ctr"/>
                      <a:r>
                        <a:rPr lang="en-CA" sz="1000" dirty="0"/>
                        <a:t>Level I</a:t>
                      </a:r>
                      <a:endParaRPr lang="en-US" sz="1000" dirty="0"/>
                    </a:p>
                  </a:txBody>
                  <a:tcPr marL="68580" marR="68580" marT="34290" marB="34290">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064670620"/>
                  </a:ext>
                </a:extLst>
              </a:tr>
              <a:tr h="377190">
                <a:tc>
                  <a:txBody>
                    <a:bodyPr/>
                    <a:lstStyle/>
                    <a:p>
                      <a:pPr algn="ctr"/>
                      <a:r>
                        <a:rPr lang="en-CA" sz="1000" dirty="0"/>
                        <a:t>15%</a:t>
                      </a:r>
                    </a:p>
                    <a:p>
                      <a:pPr algn="ctr"/>
                      <a:endParaRPr lang="en-US" sz="1000" dirty="0"/>
                    </a:p>
                  </a:txBody>
                  <a:tcPr marL="68580" marR="68580" marT="34290" marB="34290">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32077224"/>
                  </a:ext>
                </a:extLst>
              </a:tr>
              <a:tr h="278130">
                <a:tc>
                  <a:txBody>
                    <a:bodyPr/>
                    <a:lstStyle/>
                    <a:p>
                      <a:pPr algn="ctr"/>
                      <a:r>
                        <a:rPr lang="en-CA" sz="1000" dirty="0"/>
                        <a:t>10%</a:t>
                      </a:r>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41583281"/>
                  </a:ext>
                </a:extLst>
              </a:tr>
              <a:tr h="278130">
                <a:tc>
                  <a:txBody>
                    <a:bodyPr/>
                    <a:lstStyle/>
                    <a:p>
                      <a:pPr algn="ctr"/>
                      <a:r>
                        <a:rPr lang="en-CA" sz="1000" dirty="0"/>
                        <a:t>10%</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2558423"/>
                  </a:ext>
                </a:extLst>
              </a:tr>
              <a:tr h="278130">
                <a:tc>
                  <a:txBody>
                    <a:bodyPr/>
                    <a:lstStyle/>
                    <a:p>
                      <a:pPr algn="ctr"/>
                      <a:r>
                        <a:rPr lang="en-CA" sz="1000" dirty="0"/>
                        <a:t>15%</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75646782"/>
                  </a:ext>
                </a:extLst>
              </a:tr>
              <a:tr h="278130">
                <a:tc>
                  <a:txBody>
                    <a:bodyPr/>
                    <a:lstStyle/>
                    <a:p>
                      <a:pPr algn="ctr"/>
                      <a:r>
                        <a:rPr lang="en-CA" sz="1000" dirty="0"/>
                        <a:t>10%</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9510799"/>
                  </a:ext>
                </a:extLst>
              </a:tr>
              <a:tr h="278130">
                <a:tc>
                  <a:txBody>
                    <a:bodyPr/>
                    <a:lstStyle/>
                    <a:p>
                      <a:pPr algn="ctr"/>
                      <a:r>
                        <a:rPr lang="en-CA" sz="1000" dirty="0"/>
                        <a:t>11%</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69165269"/>
                  </a:ext>
                </a:extLst>
              </a:tr>
              <a:tr h="278130">
                <a:tc>
                  <a:txBody>
                    <a:bodyPr/>
                    <a:lstStyle/>
                    <a:p>
                      <a:pPr algn="ctr"/>
                      <a:r>
                        <a:rPr lang="en-CA" sz="1000" dirty="0"/>
                        <a:t>11%</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00483820"/>
                  </a:ext>
                </a:extLst>
              </a:tr>
              <a:tr h="278130">
                <a:tc>
                  <a:txBody>
                    <a:bodyPr/>
                    <a:lstStyle/>
                    <a:p>
                      <a:pPr algn="ctr"/>
                      <a:r>
                        <a:rPr lang="en-CA" sz="1000" dirty="0"/>
                        <a:t>6%</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3037642"/>
                  </a:ext>
                </a:extLst>
              </a:tr>
              <a:tr h="278130">
                <a:tc>
                  <a:txBody>
                    <a:bodyPr/>
                    <a:lstStyle/>
                    <a:p>
                      <a:pPr algn="ctr"/>
                      <a:r>
                        <a:rPr lang="en-CA" sz="1000" dirty="0"/>
                        <a:t>6%</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75488805"/>
                  </a:ext>
                </a:extLst>
              </a:tr>
              <a:tr h="377190">
                <a:tc>
                  <a:txBody>
                    <a:bodyPr/>
                    <a:lstStyle/>
                    <a:p>
                      <a:pPr algn="ctr"/>
                      <a:r>
                        <a:rPr lang="en-CA" sz="1000" dirty="0"/>
                        <a:t>6%</a:t>
                      </a:r>
                    </a:p>
                    <a:p>
                      <a:pPr algn="ctr"/>
                      <a:endParaRPr lang="en-US" sz="1000" dirty="0"/>
                    </a:p>
                  </a:txBody>
                  <a:tcPr marL="68580" marR="68580" marT="34290" marB="34290">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547277176"/>
                  </a:ext>
                </a:extLst>
              </a:tr>
            </a:tbl>
          </a:graphicData>
        </a:graphic>
      </p:graphicFrame>
      <p:graphicFrame>
        <p:nvGraphicFramePr>
          <p:cNvPr id="11" name="Content Placeholder 4">
            <a:extLst>
              <a:ext uri="{FF2B5EF4-FFF2-40B4-BE49-F238E27FC236}">
                <a16:creationId xmlns:a16="http://schemas.microsoft.com/office/drawing/2014/main" id="{13D2D8AF-812B-4276-8B41-E7E300AD71ED}"/>
              </a:ext>
            </a:extLst>
          </p:cNvPr>
          <p:cNvGraphicFramePr>
            <a:graphicFrameLocks/>
          </p:cNvGraphicFramePr>
          <p:nvPr/>
        </p:nvGraphicFramePr>
        <p:xfrm>
          <a:off x="5314950" y="1085850"/>
          <a:ext cx="1028700" cy="3257550"/>
        </p:xfrm>
        <a:graphic>
          <a:graphicData uri="http://schemas.openxmlformats.org/drawingml/2006/table">
            <a:tbl>
              <a:tblPr firstRow="1" bandRow="1">
                <a:tableStyleId>{6E25E649-3F16-4E02-A733-19D2CDBF48F0}</a:tableStyleId>
              </a:tblPr>
              <a:tblGrid>
                <a:gridCol w="1028700">
                  <a:extLst>
                    <a:ext uri="{9D8B030D-6E8A-4147-A177-3AD203B41FA5}">
                      <a16:colId xmlns:a16="http://schemas.microsoft.com/office/drawing/2014/main" val="3271207438"/>
                    </a:ext>
                  </a:extLst>
                </a:gridCol>
              </a:tblGrid>
              <a:tr h="278130">
                <a:tc>
                  <a:txBody>
                    <a:bodyPr/>
                    <a:lstStyle/>
                    <a:p>
                      <a:pPr algn="ctr"/>
                      <a:r>
                        <a:rPr lang="en-CA" sz="1000" dirty="0"/>
                        <a:t>Level II</a:t>
                      </a:r>
                      <a:endParaRPr lang="en-US" sz="1000" dirty="0"/>
                    </a:p>
                  </a:txBody>
                  <a:tcPr marL="68580" marR="68580" marT="34290" marB="34290">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064670620"/>
                  </a:ext>
                </a:extLst>
              </a:tr>
              <a:tr h="377190">
                <a:tc>
                  <a:txBody>
                    <a:bodyPr/>
                    <a:lstStyle/>
                    <a:p>
                      <a:pPr algn="ctr"/>
                      <a:r>
                        <a:rPr lang="en-CA" sz="1000" dirty="0"/>
                        <a:t>10-15%</a:t>
                      </a:r>
                    </a:p>
                    <a:p>
                      <a:pPr algn="ctr"/>
                      <a:endParaRPr lang="en-US" sz="1000" dirty="0"/>
                    </a:p>
                  </a:txBody>
                  <a:tcPr marL="68580" marR="68580" marT="34290" marB="34290">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32077224"/>
                  </a:ext>
                </a:extLst>
              </a:tr>
              <a:tr h="278130">
                <a:tc>
                  <a:txBody>
                    <a:bodyPr/>
                    <a:lstStyle/>
                    <a:p>
                      <a:pPr algn="ctr"/>
                      <a:r>
                        <a:rPr lang="en-CA" sz="1000" dirty="0"/>
                        <a:t>5-10%</a:t>
                      </a:r>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41583281"/>
                  </a:ext>
                </a:extLst>
              </a:tr>
              <a:tr h="278130">
                <a:tc>
                  <a:txBody>
                    <a:bodyPr/>
                    <a:lstStyle/>
                    <a:p>
                      <a:pPr algn="ctr"/>
                      <a:r>
                        <a:rPr lang="en-CA" sz="1000" dirty="0"/>
                        <a:t>5-10%</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2558423"/>
                  </a:ext>
                </a:extLst>
              </a:tr>
              <a:tr h="278130">
                <a:tc>
                  <a:txBody>
                    <a:bodyPr/>
                    <a:lstStyle/>
                    <a:p>
                      <a:pPr algn="ctr"/>
                      <a:r>
                        <a:rPr lang="en-CA" sz="1000" dirty="0"/>
                        <a:t>10-15%</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75646782"/>
                  </a:ext>
                </a:extLst>
              </a:tr>
              <a:tr h="278130">
                <a:tc>
                  <a:txBody>
                    <a:bodyPr/>
                    <a:lstStyle/>
                    <a:p>
                      <a:pPr algn="ctr"/>
                      <a:r>
                        <a:rPr lang="en-CA" sz="1000" dirty="0"/>
                        <a:t>5-10%</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9510799"/>
                  </a:ext>
                </a:extLst>
              </a:tr>
              <a:tr h="278130">
                <a:tc>
                  <a:txBody>
                    <a:bodyPr/>
                    <a:lstStyle/>
                    <a:p>
                      <a:pPr algn="ctr"/>
                      <a:r>
                        <a:rPr lang="en-CA" sz="1000" dirty="0"/>
                        <a:t>10-15%</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69165269"/>
                  </a:ext>
                </a:extLst>
              </a:tr>
              <a:tr h="278130">
                <a:tc>
                  <a:txBody>
                    <a:bodyPr/>
                    <a:lstStyle/>
                    <a:p>
                      <a:pPr algn="ctr"/>
                      <a:r>
                        <a:rPr lang="en-CA" sz="1000" dirty="0"/>
                        <a:t>10-15%</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00483820"/>
                  </a:ext>
                </a:extLst>
              </a:tr>
              <a:tr h="278130">
                <a:tc>
                  <a:txBody>
                    <a:bodyPr/>
                    <a:lstStyle/>
                    <a:p>
                      <a:pPr algn="ctr"/>
                      <a:r>
                        <a:rPr lang="en-CA" sz="1000" dirty="0"/>
                        <a:t>5-10%</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3037642"/>
                  </a:ext>
                </a:extLst>
              </a:tr>
              <a:tr h="278130">
                <a:tc>
                  <a:txBody>
                    <a:bodyPr/>
                    <a:lstStyle/>
                    <a:p>
                      <a:pPr algn="ctr"/>
                      <a:r>
                        <a:rPr lang="en-CA" sz="1000" dirty="0"/>
                        <a:t>5-10%</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75488805"/>
                  </a:ext>
                </a:extLst>
              </a:tr>
              <a:tr h="377190">
                <a:tc>
                  <a:txBody>
                    <a:bodyPr/>
                    <a:lstStyle/>
                    <a:p>
                      <a:pPr algn="ctr"/>
                      <a:r>
                        <a:rPr lang="en-CA" sz="1000" dirty="0"/>
                        <a:t>5-15%</a:t>
                      </a:r>
                    </a:p>
                    <a:p>
                      <a:pPr algn="ctr"/>
                      <a:endParaRPr lang="en-US" sz="1000" dirty="0"/>
                    </a:p>
                  </a:txBody>
                  <a:tcPr marL="68580" marR="68580" marT="34290" marB="34290">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547277176"/>
                  </a:ext>
                </a:extLst>
              </a:tr>
            </a:tbl>
          </a:graphicData>
        </a:graphic>
      </p:graphicFrame>
      <p:graphicFrame>
        <p:nvGraphicFramePr>
          <p:cNvPr id="12" name="Content Placeholder 4">
            <a:extLst>
              <a:ext uri="{FF2B5EF4-FFF2-40B4-BE49-F238E27FC236}">
                <a16:creationId xmlns:a16="http://schemas.microsoft.com/office/drawing/2014/main" id="{B0F5AAFA-2744-4BF9-B78D-F749E36F6E84}"/>
              </a:ext>
            </a:extLst>
          </p:cNvPr>
          <p:cNvGraphicFramePr>
            <a:graphicFrameLocks/>
          </p:cNvGraphicFramePr>
          <p:nvPr/>
        </p:nvGraphicFramePr>
        <p:xfrm>
          <a:off x="6457950" y="1085850"/>
          <a:ext cx="1028700" cy="3257550"/>
        </p:xfrm>
        <a:graphic>
          <a:graphicData uri="http://schemas.openxmlformats.org/drawingml/2006/table">
            <a:tbl>
              <a:tblPr firstRow="1" bandRow="1">
                <a:tableStyleId>{EB9631B5-78F2-41C9-869B-9F39066F8104}</a:tableStyleId>
              </a:tblPr>
              <a:tblGrid>
                <a:gridCol w="1028700">
                  <a:extLst>
                    <a:ext uri="{9D8B030D-6E8A-4147-A177-3AD203B41FA5}">
                      <a16:colId xmlns:a16="http://schemas.microsoft.com/office/drawing/2014/main" val="3271207438"/>
                    </a:ext>
                  </a:extLst>
                </a:gridCol>
              </a:tblGrid>
              <a:tr h="278130">
                <a:tc>
                  <a:txBody>
                    <a:bodyPr/>
                    <a:lstStyle/>
                    <a:p>
                      <a:pPr algn="ctr"/>
                      <a:r>
                        <a:rPr lang="en-CA" sz="1000" dirty="0"/>
                        <a:t>Level III</a:t>
                      </a:r>
                      <a:endParaRPr lang="en-US" sz="1000" dirty="0"/>
                    </a:p>
                  </a:txBody>
                  <a:tcPr marL="68580" marR="68580" marT="34290" marB="34290">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064670620"/>
                  </a:ext>
                </a:extLst>
              </a:tr>
              <a:tr h="377190">
                <a:tc>
                  <a:txBody>
                    <a:bodyPr/>
                    <a:lstStyle/>
                    <a:p>
                      <a:pPr algn="ctr"/>
                      <a:r>
                        <a:rPr lang="en-CA" sz="1000" dirty="0"/>
                        <a:t>10-15%</a:t>
                      </a:r>
                    </a:p>
                    <a:p>
                      <a:pPr algn="ctr"/>
                      <a:endParaRPr lang="en-US" sz="1000" dirty="0"/>
                    </a:p>
                  </a:txBody>
                  <a:tcPr marL="68580" marR="68580" marT="34290" marB="34290">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32077224"/>
                  </a:ext>
                </a:extLst>
              </a:tr>
              <a:tr h="278130">
                <a:tc>
                  <a:txBody>
                    <a:bodyPr/>
                    <a:lstStyle/>
                    <a:p>
                      <a:pPr algn="ctr"/>
                      <a:r>
                        <a:rPr lang="en-CA" sz="1000" dirty="0"/>
                        <a:t>0%</a:t>
                      </a:r>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41583281"/>
                  </a:ext>
                </a:extLst>
              </a:tr>
              <a:tr h="278130">
                <a:tc>
                  <a:txBody>
                    <a:bodyPr/>
                    <a:lstStyle/>
                    <a:p>
                      <a:pPr algn="ctr"/>
                      <a:r>
                        <a:rPr lang="en-CA" sz="1000" dirty="0"/>
                        <a:t>5-10%</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2558423"/>
                  </a:ext>
                </a:extLst>
              </a:tr>
              <a:tr h="278130">
                <a:tc>
                  <a:txBody>
                    <a:bodyPr/>
                    <a:lstStyle/>
                    <a:p>
                      <a:pPr algn="ctr"/>
                      <a:r>
                        <a:rPr lang="en-CA" sz="1000" dirty="0"/>
                        <a:t>0%</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75646782"/>
                  </a:ext>
                </a:extLst>
              </a:tr>
              <a:tr h="278130">
                <a:tc>
                  <a:txBody>
                    <a:bodyPr/>
                    <a:lstStyle/>
                    <a:p>
                      <a:pPr algn="ctr"/>
                      <a:r>
                        <a:rPr lang="en-CA" sz="1000" dirty="0"/>
                        <a:t>0%</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9510799"/>
                  </a:ext>
                </a:extLst>
              </a:tr>
              <a:tr h="278130">
                <a:tc>
                  <a:txBody>
                    <a:bodyPr/>
                    <a:lstStyle/>
                    <a:p>
                      <a:pPr algn="ctr"/>
                      <a:r>
                        <a:rPr lang="en-CA" sz="1000" dirty="0"/>
                        <a:t>10-15%</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69165269"/>
                  </a:ext>
                </a:extLst>
              </a:tr>
              <a:tr h="278130">
                <a:tc>
                  <a:txBody>
                    <a:bodyPr/>
                    <a:lstStyle/>
                    <a:p>
                      <a:pPr algn="ctr"/>
                      <a:r>
                        <a:rPr lang="en-CA" sz="1000" dirty="0"/>
                        <a:t>15%-20%</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00483820"/>
                  </a:ext>
                </a:extLst>
              </a:tr>
              <a:tr h="278130">
                <a:tc>
                  <a:txBody>
                    <a:bodyPr/>
                    <a:lstStyle/>
                    <a:p>
                      <a:pPr algn="ctr"/>
                      <a:r>
                        <a:rPr lang="en-CA" sz="1000" dirty="0"/>
                        <a:t>5-10%</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3037642"/>
                  </a:ext>
                </a:extLst>
              </a:tr>
              <a:tr h="278130">
                <a:tc>
                  <a:txBody>
                    <a:bodyPr/>
                    <a:lstStyle/>
                    <a:p>
                      <a:pPr algn="ctr"/>
                      <a:r>
                        <a:rPr lang="en-CA" sz="1000" dirty="0"/>
                        <a:t>5-10%</a:t>
                      </a:r>
                      <a:endParaRPr lang="en-US" sz="1000" dirty="0"/>
                    </a:p>
                  </a:txBody>
                  <a:tcPr marL="68580" marR="68580" marT="3429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75488805"/>
                  </a:ext>
                </a:extLst>
              </a:tr>
              <a:tr h="377190">
                <a:tc>
                  <a:txBody>
                    <a:bodyPr/>
                    <a:lstStyle/>
                    <a:p>
                      <a:pPr algn="ctr"/>
                      <a:r>
                        <a:rPr lang="en-CA" sz="1000" dirty="0"/>
                        <a:t>35-40%</a:t>
                      </a:r>
                    </a:p>
                    <a:p>
                      <a:pPr algn="ctr"/>
                      <a:endParaRPr lang="en-US" sz="1000" dirty="0"/>
                    </a:p>
                  </a:txBody>
                  <a:tcPr marL="68580" marR="68580" marT="34290" marB="34290">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547277176"/>
                  </a:ext>
                </a:extLst>
              </a:tr>
            </a:tbl>
          </a:graphicData>
        </a:graphic>
      </p:graphicFrame>
    </p:spTree>
    <p:extLst>
      <p:ext uri="{BB962C8B-B14F-4D97-AF65-F5344CB8AC3E}">
        <p14:creationId xmlns:p14="http://schemas.microsoft.com/office/powerpoint/2010/main" val="49281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24855E-E044-4A17-A24E-C46AF920B70E}"/>
              </a:ext>
            </a:extLst>
          </p:cNvPr>
          <p:cNvPicPr>
            <a:picLocks noChangeAspect="1"/>
          </p:cNvPicPr>
          <p:nvPr/>
        </p:nvPicPr>
        <p:blipFill>
          <a:blip r:embed="rId2"/>
          <a:stretch>
            <a:fillRect/>
          </a:stretch>
        </p:blipFill>
        <p:spPr>
          <a:xfrm>
            <a:off x="0" y="188695"/>
            <a:ext cx="9144000" cy="4581693"/>
          </a:xfrm>
          <a:prstGeom prst="rect">
            <a:avLst/>
          </a:prstGeom>
        </p:spPr>
      </p:pic>
    </p:spTree>
    <p:extLst>
      <p:ext uri="{BB962C8B-B14F-4D97-AF65-F5344CB8AC3E}">
        <p14:creationId xmlns:p14="http://schemas.microsoft.com/office/powerpoint/2010/main" val="99480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838BB4-6C0F-44DC-B3D5-39E3459BFCCE}"/>
              </a:ext>
            </a:extLst>
          </p:cNvPr>
          <p:cNvPicPr>
            <a:picLocks noChangeAspect="1"/>
          </p:cNvPicPr>
          <p:nvPr/>
        </p:nvPicPr>
        <p:blipFill>
          <a:blip r:embed="rId3"/>
          <a:stretch>
            <a:fillRect/>
          </a:stretch>
        </p:blipFill>
        <p:spPr>
          <a:xfrm>
            <a:off x="90488" y="159544"/>
            <a:ext cx="8963025" cy="4481512"/>
          </a:xfrm>
          <a:prstGeom prst="rect">
            <a:avLst/>
          </a:prstGeom>
          <a:noFill/>
        </p:spPr>
      </p:pic>
    </p:spTree>
    <p:extLst>
      <p:ext uri="{BB962C8B-B14F-4D97-AF65-F5344CB8AC3E}">
        <p14:creationId xmlns:p14="http://schemas.microsoft.com/office/powerpoint/2010/main" val="234669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512C90-7B9E-4DBD-9E62-3E030729E870}"/>
              </a:ext>
            </a:extLst>
          </p:cNvPr>
          <p:cNvPicPr>
            <a:picLocks noChangeAspect="1"/>
          </p:cNvPicPr>
          <p:nvPr/>
        </p:nvPicPr>
        <p:blipFill>
          <a:blip r:embed="rId2"/>
          <a:stretch>
            <a:fillRect/>
          </a:stretch>
        </p:blipFill>
        <p:spPr>
          <a:xfrm>
            <a:off x="61472" y="104466"/>
            <a:ext cx="9144000" cy="4673310"/>
          </a:xfrm>
          <a:prstGeom prst="rect">
            <a:avLst/>
          </a:prstGeom>
        </p:spPr>
      </p:pic>
    </p:spTree>
    <p:extLst>
      <p:ext uri="{BB962C8B-B14F-4D97-AF65-F5344CB8AC3E}">
        <p14:creationId xmlns:p14="http://schemas.microsoft.com/office/powerpoint/2010/main" val="813582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6AD887-4CF6-4F29-B7ED-9A73A7BA56A7}"/>
              </a:ext>
            </a:extLst>
          </p:cNvPr>
          <p:cNvPicPr>
            <a:picLocks noChangeAspect="1"/>
          </p:cNvPicPr>
          <p:nvPr/>
        </p:nvPicPr>
        <p:blipFill rotWithShape="1">
          <a:blip r:embed="rId2"/>
          <a:srcRect b="18981"/>
          <a:stretch/>
        </p:blipFill>
        <p:spPr>
          <a:xfrm>
            <a:off x="90487" y="125932"/>
            <a:ext cx="8963025" cy="3685349"/>
          </a:xfrm>
          <a:prstGeom prst="rect">
            <a:avLst/>
          </a:prstGeom>
          <a:noFill/>
        </p:spPr>
      </p:pic>
      <p:sp>
        <p:nvSpPr>
          <p:cNvPr id="7" name="TextBox 6">
            <a:extLst>
              <a:ext uri="{FF2B5EF4-FFF2-40B4-BE49-F238E27FC236}">
                <a16:creationId xmlns:a16="http://schemas.microsoft.com/office/drawing/2014/main" id="{D90A5B6B-93A0-454F-B190-51672ECEA91D}"/>
              </a:ext>
            </a:extLst>
          </p:cNvPr>
          <p:cNvSpPr txBox="1"/>
          <p:nvPr/>
        </p:nvSpPr>
        <p:spPr>
          <a:xfrm>
            <a:off x="645459" y="3626864"/>
            <a:ext cx="7076995" cy="914400"/>
          </a:xfrm>
          <a:prstGeom prst="rect">
            <a:avLst/>
          </a:prstGeom>
          <a:noFill/>
        </p:spPr>
        <p:txBody>
          <a:bodyPr wrap="none" rtlCol="0">
            <a:noAutofit/>
          </a:bodyPr>
          <a:lstStyle/>
          <a:p>
            <a:pPr algn="l"/>
            <a:endParaRPr lang="en-CA" sz="1600" b="0" i="0" u="none" strike="noStrike" baseline="0" dirty="0">
              <a:solidFill>
                <a:srgbClr val="000000"/>
              </a:solidFill>
              <a:latin typeface="Calibri" panose="020F0502020204030204" pitchFamily="34" charset="0"/>
            </a:endParaRPr>
          </a:p>
          <a:p>
            <a:r>
              <a:rPr lang="en-US" b="0" i="0" u="none" strike="noStrike" baseline="0" dirty="0">
                <a:solidFill>
                  <a:schemeClr val="bg1">
                    <a:lumMod val="50000"/>
                  </a:schemeClr>
                </a:solidFill>
                <a:latin typeface="Calibri" panose="020F0502020204030204" pitchFamily="34" charset="0"/>
              </a:rPr>
              <a:t>Please visit our website to view the full</a:t>
            </a:r>
            <a:r>
              <a:rPr lang="en-US" b="0" i="0" u="none" strike="noStrike" baseline="0" dirty="0">
                <a:latin typeface="Calibri" panose="020F0502020204030204" pitchFamily="34" charset="0"/>
              </a:rPr>
              <a:t> </a:t>
            </a:r>
            <a:r>
              <a:rPr lang="en-US" b="0" i="0" u="none" strike="noStrike" baseline="0" dirty="0">
                <a:latin typeface="Calibri" panose="020F0502020204030204" pitchFamily="34" charset="0"/>
                <a:hlinkClick r:id="rId3"/>
              </a:rPr>
              <a:t>CFA Program enrollment requirements </a:t>
            </a:r>
            <a:endParaRPr lang="en-US" b="0" i="0" u="none" strike="noStrike" baseline="0" dirty="0">
              <a:latin typeface="Calibri" panose="020F0502020204030204" pitchFamily="34" charset="0"/>
            </a:endParaRPr>
          </a:p>
          <a:p>
            <a:r>
              <a:rPr lang="en-US" b="0" i="0" u="none" strike="noStrike" baseline="0" dirty="0">
                <a:solidFill>
                  <a:schemeClr val="bg1">
                    <a:lumMod val="50000"/>
                  </a:schemeClr>
                </a:solidFill>
                <a:latin typeface="Calibri" panose="020F0502020204030204" pitchFamily="34" charset="0"/>
              </a:rPr>
              <a:t>and related </a:t>
            </a:r>
            <a:r>
              <a:rPr lang="en-US" b="0" i="0" u="none" strike="noStrike" baseline="0" dirty="0">
                <a:latin typeface="Calibri" panose="020F0502020204030204" pitchFamily="34" charset="0"/>
                <a:hlinkClick r:id="rId4"/>
              </a:rPr>
              <a:t>FAQs</a:t>
            </a:r>
            <a:endParaRPr lang="en-CA" sz="1600" dirty="0"/>
          </a:p>
        </p:txBody>
      </p:sp>
    </p:spTree>
    <p:extLst>
      <p:ext uri="{BB962C8B-B14F-4D97-AF65-F5344CB8AC3E}">
        <p14:creationId xmlns:p14="http://schemas.microsoft.com/office/powerpoint/2010/main" val="3751579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 website&#10;&#10;Description automatically generated">
            <a:extLst>
              <a:ext uri="{FF2B5EF4-FFF2-40B4-BE49-F238E27FC236}">
                <a16:creationId xmlns:a16="http://schemas.microsoft.com/office/drawing/2014/main" id="{6B42CC31-4D5B-442D-96AF-3003D73B430C}"/>
              </a:ext>
            </a:extLst>
          </p:cNvPr>
          <p:cNvPicPr>
            <a:picLocks noChangeAspect="1"/>
          </p:cNvPicPr>
          <p:nvPr/>
        </p:nvPicPr>
        <p:blipFill>
          <a:blip r:embed="rId2"/>
          <a:stretch>
            <a:fillRect/>
          </a:stretch>
        </p:blipFill>
        <p:spPr>
          <a:xfrm>
            <a:off x="90488" y="125932"/>
            <a:ext cx="8963025" cy="4548735"/>
          </a:xfrm>
          <a:prstGeom prst="rect">
            <a:avLst/>
          </a:prstGeom>
          <a:noFill/>
        </p:spPr>
      </p:pic>
    </p:spTree>
    <p:extLst>
      <p:ext uri="{BB962C8B-B14F-4D97-AF65-F5344CB8AC3E}">
        <p14:creationId xmlns:p14="http://schemas.microsoft.com/office/powerpoint/2010/main" val="3794766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7643" y="837680"/>
            <a:ext cx="6930557" cy="1383701"/>
          </a:xfrm>
        </p:spPr>
        <p:txBody>
          <a:bodyPr>
            <a:normAutofit/>
          </a:bodyPr>
          <a:lstStyle/>
          <a:p>
            <a:r>
              <a:rPr lang="en-US" sz="3600" dirty="0">
                <a:solidFill>
                  <a:schemeClr val="tx1">
                    <a:lumMod val="75000"/>
                  </a:schemeClr>
                </a:solidFill>
              </a:rPr>
              <a:t>Brian Madden, CFA, CFP</a:t>
            </a:r>
          </a:p>
        </p:txBody>
      </p:sp>
      <p:sp>
        <p:nvSpPr>
          <p:cNvPr id="3" name="Subtitle 2"/>
          <p:cNvSpPr>
            <a:spLocks noGrp="1"/>
          </p:cNvSpPr>
          <p:nvPr>
            <p:ph type="subTitle" idx="1"/>
          </p:nvPr>
        </p:nvSpPr>
        <p:spPr>
          <a:xfrm>
            <a:off x="1602890" y="2057605"/>
            <a:ext cx="6115722" cy="2497845"/>
          </a:xfrm>
        </p:spPr>
        <p:txBody>
          <a:bodyPr>
            <a:noAutofit/>
          </a:bodyPr>
          <a:lstStyle/>
          <a:p>
            <a:r>
              <a:rPr lang="en-US" sz="2000" dirty="0">
                <a:solidFill>
                  <a:schemeClr val="bg1">
                    <a:lumMod val="50000"/>
                  </a:schemeClr>
                </a:solidFill>
              </a:rPr>
              <a:t>Senior Vice-President &amp; Portfolio Manager</a:t>
            </a:r>
          </a:p>
          <a:p>
            <a:r>
              <a:rPr lang="en-US" sz="2000" dirty="0" err="1">
                <a:solidFill>
                  <a:schemeClr val="bg1">
                    <a:lumMod val="50000"/>
                  </a:schemeClr>
                </a:solidFill>
              </a:rPr>
              <a:t>Goodreid</a:t>
            </a:r>
            <a:r>
              <a:rPr lang="en-US" sz="2000" dirty="0">
                <a:solidFill>
                  <a:schemeClr val="bg1">
                    <a:lumMod val="50000"/>
                  </a:schemeClr>
                </a:solidFill>
              </a:rPr>
              <a:t> Investment Counsel </a:t>
            </a:r>
          </a:p>
          <a:p>
            <a:endParaRPr lang="en-US" sz="2000" dirty="0">
              <a:solidFill>
                <a:schemeClr val="bg1">
                  <a:lumMod val="50000"/>
                </a:schemeClr>
              </a:solidFill>
            </a:endParaRPr>
          </a:p>
          <a:p>
            <a:r>
              <a:rPr lang="en-US" sz="2000" dirty="0">
                <a:solidFill>
                  <a:schemeClr val="bg1">
                    <a:lumMod val="50000"/>
                  </a:schemeClr>
                </a:solidFill>
              </a:rPr>
              <a:t>CFA Society Toronto</a:t>
            </a:r>
          </a:p>
          <a:p>
            <a:r>
              <a:rPr lang="en-US" sz="2000" dirty="0">
                <a:solidFill>
                  <a:schemeClr val="bg1">
                    <a:lumMod val="50000"/>
                  </a:schemeClr>
                </a:solidFill>
              </a:rPr>
              <a:t>Board of Directors - </a:t>
            </a:r>
            <a:r>
              <a:rPr lang="en-CA" sz="2000" dirty="0">
                <a:solidFill>
                  <a:schemeClr val="bg1">
                    <a:lumMod val="50000"/>
                  </a:schemeClr>
                </a:solidFill>
              </a:rPr>
              <a:t>Chair, External Relations</a:t>
            </a:r>
            <a:endParaRPr lang="en-US" sz="2000" dirty="0">
              <a:solidFill>
                <a:schemeClr val="bg1">
                  <a:lumMod val="50000"/>
                </a:schemeClr>
              </a:solidFill>
            </a:endParaRPr>
          </a:p>
        </p:txBody>
      </p:sp>
    </p:spTree>
    <p:extLst>
      <p:ext uri="{BB962C8B-B14F-4D97-AF65-F5344CB8AC3E}">
        <p14:creationId xmlns:p14="http://schemas.microsoft.com/office/powerpoint/2010/main" val="1830151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BC782A-768E-40B9-9F6A-6D79693E3A5C}"/>
              </a:ext>
            </a:extLst>
          </p:cNvPr>
          <p:cNvPicPr>
            <a:picLocks noChangeAspect="1"/>
          </p:cNvPicPr>
          <p:nvPr/>
        </p:nvPicPr>
        <p:blipFill>
          <a:blip r:embed="rId2"/>
          <a:stretch>
            <a:fillRect/>
          </a:stretch>
        </p:blipFill>
        <p:spPr>
          <a:xfrm>
            <a:off x="2540522" y="1142150"/>
            <a:ext cx="6216382" cy="2859200"/>
          </a:xfrm>
          <a:prstGeom prst="rect">
            <a:avLst/>
          </a:prstGeom>
        </p:spPr>
      </p:pic>
      <p:sp>
        <p:nvSpPr>
          <p:cNvPr id="10" name="Title 9">
            <a:extLst>
              <a:ext uri="{FF2B5EF4-FFF2-40B4-BE49-F238E27FC236}">
                <a16:creationId xmlns:a16="http://schemas.microsoft.com/office/drawing/2014/main" id="{B004B643-46F8-43E2-94BC-6C9BA95E5A32}"/>
              </a:ext>
            </a:extLst>
          </p:cNvPr>
          <p:cNvSpPr>
            <a:spLocks noGrp="1"/>
          </p:cNvSpPr>
          <p:nvPr>
            <p:ph type="title"/>
          </p:nvPr>
        </p:nvSpPr>
        <p:spPr>
          <a:xfrm>
            <a:off x="342387" y="5993"/>
            <a:ext cx="8375904" cy="857250"/>
          </a:xfrm>
        </p:spPr>
        <p:txBody>
          <a:bodyPr/>
          <a:lstStyle/>
          <a:p>
            <a:br>
              <a:rPr lang="en-CA" sz="1800" b="0" i="0" u="none" strike="noStrike" baseline="0" dirty="0">
                <a:solidFill>
                  <a:srgbClr val="000000"/>
                </a:solidFill>
                <a:latin typeface="Calibri" panose="020F0502020204030204" pitchFamily="34" charset="0"/>
              </a:rPr>
            </a:br>
            <a:r>
              <a:rPr lang="en-CA" sz="3200" b="1" dirty="0">
                <a:solidFill>
                  <a:schemeClr val="bg2"/>
                </a:solidFill>
                <a:latin typeface="Calibri" panose="020F0502020204030204" pitchFamily="34" charset="0"/>
              </a:rPr>
              <a:t>SCHOLARSHIPS</a:t>
            </a:r>
          </a:p>
        </p:txBody>
      </p:sp>
      <p:sp>
        <p:nvSpPr>
          <p:cNvPr id="15" name="TextBox 14">
            <a:extLst>
              <a:ext uri="{FF2B5EF4-FFF2-40B4-BE49-F238E27FC236}">
                <a16:creationId xmlns:a16="http://schemas.microsoft.com/office/drawing/2014/main" id="{35ED4392-5BBE-4917-9EA3-B2BAB5C6EC54}"/>
              </a:ext>
            </a:extLst>
          </p:cNvPr>
          <p:cNvSpPr txBox="1"/>
          <p:nvPr/>
        </p:nvSpPr>
        <p:spPr>
          <a:xfrm>
            <a:off x="748862" y="4106917"/>
            <a:ext cx="7189076" cy="701566"/>
          </a:xfrm>
          <a:prstGeom prst="rect">
            <a:avLst/>
          </a:prstGeom>
          <a:noFill/>
        </p:spPr>
        <p:txBody>
          <a:bodyPr wrap="square" rtlCol="0">
            <a:noAutofit/>
          </a:bodyPr>
          <a:lstStyle/>
          <a:p>
            <a:pPr algn="just"/>
            <a:r>
              <a:rPr lang="en-CA" sz="1600" b="0" i="0" u="none" strike="noStrike" baseline="0" dirty="0">
                <a:solidFill>
                  <a:srgbClr val="000000"/>
                </a:solidFill>
                <a:latin typeface="Calibri" panose="020F0502020204030204" pitchFamily="34" charset="0"/>
                <a:hlinkClick r:id="rId3"/>
              </a:rPr>
              <a:t>https://www.cfainstitute.org/en/programs/cfa/scholarships</a:t>
            </a:r>
            <a:endParaRPr lang="en-CA" sz="1600" b="0" i="0" u="none" strike="noStrike" baseline="0" dirty="0">
              <a:solidFill>
                <a:srgbClr val="000000"/>
              </a:solidFill>
              <a:latin typeface="Calibri" panose="020F0502020204030204" pitchFamily="34" charset="0"/>
            </a:endParaRPr>
          </a:p>
          <a:p>
            <a:pPr algn="just"/>
            <a:endParaRPr lang="en-CA" sz="1600" dirty="0"/>
          </a:p>
        </p:txBody>
      </p:sp>
      <p:pic>
        <p:nvPicPr>
          <p:cNvPr id="17" name="Picture 16">
            <a:extLst>
              <a:ext uri="{FF2B5EF4-FFF2-40B4-BE49-F238E27FC236}">
                <a16:creationId xmlns:a16="http://schemas.microsoft.com/office/drawing/2014/main" id="{AACEB214-81F2-47AF-80F2-369069529F8C}"/>
              </a:ext>
            </a:extLst>
          </p:cNvPr>
          <p:cNvPicPr>
            <a:picLocks noChangeAspect="1"/>
          </p:cNvPicPr>
          <p:nvPr/>
        </p:nvPicPr>
        <p:blipFill>
          <a:blip r:embed="rId4"/>
          <a:stretch>
            <a:fillRect/>
          </a:stretch>
        </p:blipFill>
        <p:spPr>
          <a:xfrm>
            <a:off x="915201" y="1137249"/>
            <a:ext cx="1305043" cy="2803969"/>
          </a:xfrm>
          <a:prstGeom prst="rect">
            <a:avLst/>
          </a:prstGeom>
        </p:spPr>
      </p:pic>
    </p:spTree>
    <p:extLst>
      <p:ext uri="{BB962C8B-B14F-4D97-AF65-F5344CB8AC3E}">
        <p14:creationId xmlns:p14="http://schemas.microsoft.com/office/powerpoint/2010/main" val="1976088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99C5CB-D572-44E7-8606-BC589E685879}"/>
              </a:ext>
            </a:extLst>
          </p:cNvPr>
          <p:cNvPicPr>
            <a:picLocks noChangeAspect="1"/>
          </p:cNvPicPr>
          <p:nvPr/>
        </p:nvPicPr>
        <p:blipFill>
          <a:blip r:embed="rId2"/>
          <a:stretch>
            <a:fillRect/>
          </a:stretch>
        </p:blipFill>
        <p:spPr>
          <a:xfrm>
            <a:off x="96762" y="50800"/>
            <a:ext cx="8950477" cy="4699000"/>
          </a:xfrm>
          <a:prstGeom prst="rect">
            <a:avLst/>
          </a:prstGeom>
          <a:noFill/>
        </p:spPr>
      </p:pic>
    </p:spTree>
    <p:extLst>
      <p:ext uri="{BB962C8B-B14F-4D97-AF65-F5344CB8AC3E}">
        <p14:creationId xmlns:p14="http://schemas.microsoft.com/office/powerpoint/2010/main" val="2421818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meline&#10;&#10;Description automatically generated">
            <a:extLst>
              <a:ext uri="{FF2B5EF4-FFF2-40B4-BE49-F238E27FC236}">
                <a16:creationId xmlns:a16="http://schemas.microsoft.com/office/drawing/2014/main" id="{20D1A872-7D2D-4677-9F89-49576F4D0FE3}"/>
              </a:ext>
            </a:extLst>
          </p:cNvPr>
          <p:cNvPicPr>
            <a:picLocks noChangeAspect="1"/>
          </p:cNvPicPr>
          <p:nvPr/>
        </p:nvPicPr>
        <p:blipFill>
          <a:blip r:embed="rId2"/>
          <a:stretch>
            <a:fillRect/>
          </a:stretch>
        </p:blipFill>
        <p:spPr>
          <a:xfrm>
            <a:off x="90487" y="92965"/>
            <a:ext cx="8963025" cy="4660773"/>
          </a:xfrm>
          <a:prstGeom prst="rect">
            <a:avLst/>
          </a:prstGeom>
          <a:noFill/>
        </p:spPr>
      </p:pic>
    </p:spTree>
    <p:extLst>
      <p:ext uri="{BB962C8B-B14F-4D97-AF65-F5344CB8AC3E}">
        <p14:creationId xmlns:p14="http://schemas.microsoft.com/office/powerpoint/2010/main" val="1144909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A631-37D1-4D28-8D63-4CC1536C29D1}"/>
              </a:ext>
            </a:extLst>
          </p:cNvPr>
          <p:cNvSpPr>
            <a:spLocks noGrp="1"/>
          </p:cNvSpPr>
          <p:nvPr>
            <p:ph type="title"/>
          </p:nvPr>
        </p:nvSpPr>
        <p:spPr/>
        <p:txBody>
          <a:bodyPr/>
          <a:lstStyle/>
          <a:p>
            <a:br>
              <a:rPr lang="en-CA" sz="1800" b="0" i="0" u="none" strike="noStrike" baseline="0" dirty="0">
                <a:solidFill>
                  <a:srgbClr val="000000"/>
                </a:solidFill>
                <a:latin typeface="Calibri" panose="020F0502020204030204" pitchFamily="34" charset="0"/>
              </a:rPr>
            </a:br>
            <a:r>
              <a:rPr lang="en-CA" sz="3200" b="1" i="0" u="none" strike="noStrike" baseline="0" dirty="0">
                <a:solidFill>
                  <a:schemeClr val="bg2"/>
                </a:solidFill>
                <a:latin typeface="Calibri" panose="020F0502020204030204" pitchFamily="34" charset="0"/>
              </a:rPr>
              <a:t>PATHING DIAGRAM</a:t>
            </a:r>
            <a:endParaRPr lang="en-CA" dirty="0">
              <a:solidFill>
                <a:schemeClr val="bg2"/>
              </a:solidFill>
            </a:endParaRPr>
          </a:p>
        </p:txBody>
      </p:sp>
      <p:pic>
        <p:nvPicPr>
          <p:cNvPr id="6" name="Picture 5">
            <a:extLst>
              <a:ext uri="{FF2B5EF4-FFF2-40B4-BE49-F238E27FC236}">
                <a16:creationId xmlns:a16="http://schemas.microsoft.com/office/drawing/2014/main" id="{98FEF93A-641E-429B-9B83-D4678F3EEBFC}"/>
              </a:ext>
            </a:extLst>
          </p:cNvPr>
          <p:cNvPicPr>
            <a:picLocks noChangeAspect="1"/>
          </p:cNvPicPr>
          <p:nvPr/>
        </p:nvPicPr>
        <p:blipFill>
          <a:blip r:embed="rId2"/>
          <a:stretch>
            <a:fillRect/>
          </a:stretch>
        </p:blipFill>
        <p:spPr>
          <a:xfrm>
            <a:off x="769666" y="1589624"/>
            <a:ext cx="7099237" cy="1964252"/>
          </a:xfrm>
          <a:prstGeom prst="rect">
            <a:avLst/>
          </a:prstGeom>
        </p:spPr>
      </p:pic>
    </p:spTree>
    <p:extLst>
      <p:ext uri="{BB962C8B-B14F-4D97-AF65-F5344CB8AC3E}">
        <p14:creationId xmlns:p14="http://schemas.microsoft.com/office/powerpoint/2010/main" val="275707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A05879-98FC-4B8B-95AA-4B14ACCBA7DC}"/>
              </a:ext>
            </a:extLst>
          </p:cNvPr>
          <p:cNvPicPr>
            <a:picLocks noChangeAspect="1"/>
          </p:cNvPicPr>
          <p:nvPr/>
        </p:nvPicPr>
        <p:blipFill>
          <a:blip r:embed="rId2"/>
          <a:stretch>
            <a:fillRect/>
          </a:stretch>
        </p:blipFill>
        <p:spPr>
          <a:xfrm>
            <a:off x="90488" y="81118"/>
            <a:ext cx="8963025" cy="4638364"/>
          </a:xfrm>
          <a:prstGeom prst="rect">
            <a:avLst/>
          </a:prstGeom>
          <a:noFill/>
        </p:spPr>
      </p:pic>
    </p:spTree>
    <p:extLst>
      <p:ext uri="{BB962C8B-B14F-4D97-AF65-F5344CB8AC3E}">
        <p14:creationId xmlns:p14="http://schemas.microsoft.com/office/powerpoint/2010/main" val="597492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DBA5-58DC-4530-9C22-62B2BA2B96C6}"/>
              </a:ext>
            </a:extLst>
          </p:cNvPr>
          <p:cNvSpPr>
            <a:spLocks noGrp="1"/>
          </p:cNvSpPr>
          <p:nvPr>
            <p:ph type="title"/>
          </p:nvPr>
        </p:nvSpPr>
        <p:spPr>
          <a:xfrm>
            <a:off x="507125" y="658210"/>
            <a:ext cx="8375904" cy="857250"/>
          </a:xfrm>
        </p:spPr>
        <p:txBody>
          <a:bodyPr>
            <a:normAutofit fontScale="90000"/>
          </a:bodyPr>
          <a:lstStyle/>
          <a:p>
            <a:r>
              <a:rPr lang="en-US" sz="3200" b="1" dirty="0">
                <a:solidFill>
                  <a:schemeClr val="bg2"/>
                </a:solidFill>
                <a:latin typeface="Calibri" panose="020F0502020204030204" pitchFamily="34" charset="0"/>
              </a:rPr>
              <a:t>IN 2021 –WITH THE ADVENT OF COMPUTER-BASED TESTING – CFA Institute INCREASED the NUMBER OF CITIES SERVED FROM </a:t>
            </a:r>
            <a:r>
              <a:rPr lang="en-US" sz="3200" b="1" dirty="0">
                <a:solidFill>
                  <a:schemeClr val="accent4"/>
                </a:solidFill>
                <a:latin typeface="Calibri" panose="020F0502020204030204" pitchFamily="34" charset="0"/>
              </a:rPr>
              <a:t>192</a:t>
            </a:r>
            <a:r>
              <a:rPr lang="en-US" sz="3200" b="1" dirty="0">
                <a:solidFill>
                  <a:schemeClr val="bg2"/>
                </a:solidFill>
                <a:latin typeface="Calibri" panose="020F0502020204030204" pitchFamily="34" charset="0"/>
              </a:rPr>
              <a:t> TO </a:t>
            </a:r>
            <a:r>
              <a:rPr lang="en-US" sz="3200" b="1" dirty="0">
                <a:solidFill>
                  <a:srgbClr val="FFC000"/>
                </a:solidFill>
                <a:latin typeface="Calibri" panose="020F0502020204030204" pitchFamily="34" charset="0"/>
              </a:rPr>
              <a:t>426</a:t>
            </a:r>
            <a:endParaRPr lang="en-CA" sz="3200" b="1" dirty="0">
              <a:solidFill>
                <a:srgbClr val="FFC000"/>
              </a:solidFill>
              <a:latin typeface="Calibri" panose="020F0502020204030204" pitchFamily="34" charset="0"/>
            </a:endParaRPr>
          </a:p>
        </p:txBody>
      </p:sp>
      <p:pic>
        <p:nvPicPr>
          <p:cNvPr id="10" name="Content Placeholder 9">
            <a:extLst>
              <a:ext uri="{FF2B5EF4-FFF2-40B4-BE49-F238E27FC236}">
                <a16:creationId xmlns:a16="http://schemas.microsoft.com/office/drawing/2014/main" id="{976603EB-4AF8-4B4E-8C4B-1980C557E7ED}"/>
              </a:ext>
            </a:extLst>
          </p:cNvPr>
          <p:cNvPicPr>
            <a:picLocks noGrp="1" noChangeAspect="1"/>
          </p:cNvPicPr>
          <p:nvPr>
            <p:ph idx="1"/>
          </p:nvPr>
        </p:nvPicPr>
        <p:blipFill>
          <a:blip r:embed="rId2"/>
          <a:stretch>
            <a:fillRect/>
          </a:stretch>
        </p:blipFill>
        <p:spPr>
          <a:xfrm>
            <a:off x="1168293" y="1682750"/>
            <a:ext cx="6659174" cy="2946400"/>
          </a:xfrm>
        </p:spPr>
      </p:pic>
    </p:spTree>
    <p:extLst>
      <p:ext uri="{BB962C8B-B14F-4D97-AF65-F5344CB8AC3E}">
        <p14:creationId xmlns:p14="http://schemas.microsoft.com/office/powerpoint/2010/main" val="3137589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r code&#10;&#10;Description automatically generated">
            <a:extLst>
              <a:ext uri="{FF2B5EF4-FFF2-40B4-BE49-F238E27FC236}">
                <a16:creationId xmlns:a16="http://schemas.microsoft.com/office/drawing/2014/main" id="{C3EC468C-0569-46D7-ABD3-4294A98FB2DF}"/>
              </a:ext>
            </a:extLst>
          </p:cNvPr>
          <p:cNvPicPr>
            <a:picLocks noChangeAspect="1"/>
          </p:cNvPicPr>
          <p:nvPr/>
        </p:nvPicPr>
        <p:blipFill>
          <a:blip r:embed="rId2"/>
          <a:stretch>
            <a:fillRect/>
          </a:stretch>
        </p:blipFill>
        <p:spPr>
          <a:xfrm>
            <a:off x="90488" y="92321"/>
            <a:ext cx="8963025" cy="4615957"/>
          </a:xfrm>
          <a:prstGeom prst="rect">
            <a:avLst/>
          </a:prstGeom>
          <a:noFill/>
        </p:spPr>
      </p:pic>
    </p:spTree>
    <p:extLst>
      <p:ext uri="{BB962C8B-B14F-4D97-AF65-F5344CB8AC3E}">
        <p14:creationId xmlns:p14="http://schemas.microsoft.com/office/powerpoint/2010/main" val="1481977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911D-A75C-4161-97B0-379CC212DD75}"/>
              </a:ext>
            </a:extLst>
          </p:cNvPr>
          <p:cNvSpPr>
            <a:spLocks noGrp="1"/>
          </p:cNvSpPr>
          <p:nvPr>
            <p:ph type="ctrTitle"/>
          </p:nvPr>
        </p:nvSpPr>
        <p:spPr>
          <a:xfrm>
            <a:off x="1371600" y="1363577"/>
            <a:ext cx="7772400" cy="1102519"/>
          </a:xfrm>
        </p:spPr>
        <p:txBody>
          <a:bodyPr>
            <a:normAutofit/>
          </a:bodyPr>
          <a:lstStyle/>
          <a:p>
            <a:r>
              <a:rPr lang="en-US" sz="4800" dirty="0">
                <a:solidFill>
                  <a:srgbClr val="0070C0"/>
                </a:solidFill>
              </a:rPr>
              <a:t>CFA Society Toronto</a:t>
            </a:r>
          </a:p>
        </p:txBody>
      </p:sp>
      <p:sp>
        <p:nvSpPr>
          <p:cNvPr id="4" name="TextBox 3">
            <a:extLst>
              <a:ext uri="{FF2B5EF4-FFF2-40B4-BE49-F238E27FC236}">
                <a16:creationId xmlns:a16="http://schemas.microsoft.com/office/drawing/2014/main" id="{BFD5753E-706B-4F9B-845C-B14C4A12B35E}"/>
              </a:ext>
            </a:extLst>
          </p:cNvPr>
          <p:cNvSpPr txBox="1"/>
          <p:nvPr/>
        </p:nvSpPr>
        <p:spPr>
          <a:xfrm>
            <a:off x="3790740" y="2886870"/>
            <a:ext cx="1467060" cy="369332"/>
          </a:xfrm>
          <a:prstGeom prst="rect">
            <a:avLst/>
          </a:prstGeom>
          <a:noFill/>
        </p:spPr>
        <p:txBody>
          <a:bodyPr wrap="square" rtlCol="0">
            <a:spAutoFit/>
          </a:bodyPr>
          <a:lstStyle/>
          <a:p>
            <a:r>
              <a:rPr lang="en-US" dirty="0">
                <a:solidFill>
                  <a:srgbClr val="0070C0"/>
                </a:solidFill>
              </a:rPr>
              <a:t>cfatoronto.ca</a:t>
            </a:r>
          </a:p>
        </p:txBody>
      </p:sp>
      <p:sp>
        <p:nvSpPr>
          <p:cNvPr id="5" name="TextBox 4">
            <a:extLst>
              <a:ext uri="{FF2B5EF4-FFF2-40B4-BE49-F238E27FC236}">
                <a16:creationId xmlns:a16="http://schemas.microsoft.com/office/drawing/2014/main" id="{E8FEF0B2-4D57-495C-9734-E76D52CB8022}"/>
              </a:ext>
            </a:extLst>
          </p:cNvPr>
          <p:cNvSpPr txBox="1"/>
          <p:nvPr/>
        </p:nvSpPr>
        <p:spPr>
          <a:xfrm>
            <a:off x="2331218" y="2491817"/>
            <a:ext cx="4366008" cy="369332"/>
          </a:xfrm>
          <a:prstGeom prst="rect">
            <a:avLst/>
          </a:prstGeom>
          <a:noFill/>
        </p:spPr>
        <p:txBody>
          <a:bodyPr wrap="square" rtlCol="0">
            <a:spAutoFit/>
          </a:bodyPr>
          <a:lstStyle/>
          <a:p>
            <a:r>
              <a:rPr lang="en-US" dirty="0"/>
              <a:t>Conferences, Workshops, Seminars &amp; Classes</a:t>
            </a:r>
          </a:p>
        </p:txBody>
      </p:sp>
      <p:sp>
        <p:nvSpPr>
          <p:cNvPr id="6" name="TextBox 5">
            <a:extLst>
              <a:ext uri="{FF2B5EF4-FFF2-40B4-BE49-F238E27FC236}">
                <a16:creationId xmlns:a16="http://schemas.microsoft.com/office/drawing/2014/main" id="{5E3766F5-9B3F-4083-A795-21776D763C70}"/>
              </a:ext>
            </a:extLst>
          </p:cNvPr>
          <p:cNvSpPr txBox="1"/>
          <p:nvPr/>
        </p:nvSpPr>
        <p:spPr>
          <a:xfrm>
            <a:off x="2080009" y="3711009"/>
            <a:ext cx="5154803" cy="369332"/>
          </a:xfrm>
          <a:prstGeom prst="rect">
            <a:avLst/>
          </a:prstGeom>
          <a:noFill/>
        </p:spPr>
        <p:txBody>
          <a:bodyPr wrap="square" rtlCol="0">
            <a:spAutoFit/>
          </a:bodyPr>
          <a:lstStyle/>
          <a:p>
            <a:r>
              <a:rPr lang="en-US" dirty="0"/>
              <a:t>Awards &amp; University Relations Committee Programs</a:t>
            </a:r>
          </a:p>
        </p:txBody>
      </p:sp>
      <p:sp>
        <p:nvSpPr>
          <p:cNvPr id="8" name="TextBox 7">
            <a:extLst>
              <a:ext uri="{FF2B5EF4-FFF2-40B4-BE49-F238E27FC236}">
                <a16:creationId xmlns:a16="http://schemas.microsoft.com/office/drawing/2014/main" id="{0B5507E0-094C-42D5-AFBE-8DFD30AA6945}"/>
              </a:ext>
            </a:extLst>
          </p:cNvPr>
          <p:cNvSpPr txBox="1"/>
          <p:nvPr/>
        </p:nvSpPr>
        <p:spPr>
          <a:xfrm>
            <a:off x="3333540" y="4076627"/>
            <a:ext cx="3295860" cy="369332"/>
          </a:xfrm>
          <a:prstGeom prst="rect">
            <a:avLst/>
          </a:prstGeom>
          <a:noFill/>
        </p:spPr>
        <p:txBody>
          <a:bodyPr wrap="square" rtlCol="0">
            <a:spAutoFit/>
          </a:bodyPr>
          <a:lstStyle/>
          <a:p>
            <a:r>
              <a:rPr lang="en-US" dirty="0">
                <a:solidFill>
                  <a:srgbClr val="0070C0"/>
                </a:solidFill>
              </a:rPr>
              <a:t>cfatoronto.ca/students</a:t>
            </a:r>
          </a:p>
        </p:txBody>
      </p:sp>
    </p:spTree>
    <p:extLst>
      <p:ext uri="{BB962C8B-B14F-4D97-AF65-F5344CB8AC3E}">
        <p14:creationId xmlns:p14="http://schemas.microsoft.com/office/powerpoint/2010/main" val="1322572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0DAB00-BFDC-4F77-AE97-F266974EA1D3}"/>
              </a:ext>
            </a:extLst>
          </p:cNvPr>
          <p:cNvSpPr txBox="1"/>
          <p:nvPr/>
        </p:nvSpPr>
        <p:spPr>
          <a:xfrm>
            <a:off x="2282414" y="4472197"/>
            <a:ext cx="5113724" cy="646331"/>
          </a:xfrm>
          <a:prstGeom prst="rect">
            <a:avLst/>
          </a:prstGeom>
          <a:noFill/>
        </p:spPr>
        <p:txBody>
          <a:bodyPr wrap="square">
            <a:spAutoFit/>
          </a:bodyPr>
          <a:lstStyle/>
          <a:p>
            <a:r>
              <a:rPr lang="en-CA" dirty="0">
                <a:hlinkClick r:id="rId3"/>
              </a:rPr>
              <a:t>https://www.cfatoronto.ca/membership</a:t>
            </a:r>
            <a:endParaRPr lang="en-CA" dirty="0"/>
          </a:p>
          <a:p>
            <a:endParaRPr lang="en-CA" dirty="0"/>
          </a:p>
        </p:txBody>
      </p:sp>
      <p:grpSp>
        <p:nvGrpSpPr>
          <p:cNvPr id="10" name="Group 9">
            <a:extLst>
              <a:ext uri="{FF2B5EF4-FFF2-40B4-BE49-F238E27FC236}">
                <a16:creationId xmlns:a16="http://schemas.microsoft.com/office/drawing/2014/main" id="{5EC9349F-F48F-43C4-8BF7-CB56E193C44A}"/>
              </a:ext>
            </a:extLst>
          </p:cNvPr>
          <p:cNvGrpSpPr/>
          <p:nvPr/>
        </p:nvGrpSpPr>
        <p:grpSpPr>
          <a:xfrm>
            <a:off x="710419" y="1311839"/>
            <a:ext cx="7984417" cy="2641483"/>
            <a:chOff x="760659" y="1758750"/>
            <a:chExt cx="7772557" cy="2422816"/>
          </a:xfrm>
        </p:grpSpPr>
        <p:grpSp>
          <p:nvGrpSpPr>
            <p:cNvPr id="11" name="Group 10">
              <a:extLst>
                <a:ext uri="{FF2B5EF4-FFF2-40B4-BE49-F238E27FC236}">
                  <a16:creationId xmlns:a16="http://schemas.microsoft.com/office/drawing/2014/main" id="{5F7A7F86-EE0D-4497-A9A7-BD6710B81278}"/>
                </a:ext>
              </a:extLst>
            </p:cNvPr>
            <p:cNvGrpSpPr/>
            <p:nvPr/>
          </p:nvGrpSpPr>
          <p:grpSpPr>
            <a:xfrm>
              <a:off x="760659" y="1758750"/>
              <a:ext cx="3046026" cy="2369311"/>
              <a:chOff x="1865672" y="1398627"/>
              <a:chExt cx="3046026" cy="2369311"/>
            </a:xfrm>
          </p:grpSpPr>
          <p:sp>
            <p:nvSpPr>
              <p:cNvPr id="15" name="TextBox 14">
                <a:extLst>
                  <a:ext uri="{FF2B5EF4-FFF2-40B4-BE49-F238E27FC236}">
                    <a16:creationId xmlns:a16="http://schemas.microsoft.com/office/drawing/2014/main" id="{732720A6-80C1-465B-9707-ACE625EFC249}"/>
                  </a:ext>
                </a:extLst>
              </p:cNvPr>
              <p:cNvSpPr txBox="1"/>
              <p:nvPr/>
            </p:nvSpPr>
            <p:spPr>
              <a:xfrm>
                <a:off x="1865672" y="1398627"/>
                <a:ext cx="3046026" cy="646331"/>
              </a:xfrm>
              <a:prstGeom prst="rect">
                <a:avLst/>
              </a:prstGeom>
              <a:solidFill>
                <a:srgbClr val="008ED6"/>
              </a:solidFill>
            </p:spPr>
            <p:txBody>
              <a:bodyPr wrap="none" lIns="91440" tIns="137160" rIns="91440" bIns="137160" rtlCol="0">
                <a:spAutoFit/>
              </a:bodyPr>
              <a:lstStyle/>
              <a:p>
                <a:pPr algn="ctr" defTabSz="457200">
                  <a:defRPr/>
                </a:pPr>
                <a:r>
                  <a:rPr lang="en-CA" sz="2400" kern="0" dirty="0">
                    <a:solidFill>
                      <a:srgbClr val="FFFFFF"/>
                    </a:solidFill>
                  </a:rPr>
                  <a:t>Regular Membership</a:t>
                </a:r>
                <a:endParaRPr lang="en-US" sz="2400" kern="0" dirty="0">
                  <a:solidFill>
                    <a:srgbClr val="FFFFFF"/>
                  </a:solidFill>
                </a:endParaRPr>
              </a:p>
            </p:txBody>
          </p:sp>
          <p:sp>
            <p:nvSpPr>
              <p:cNvPr id="16" name="TextBox 15">
                <a:extLst>
                  <a:ext uri="{FF2B5EF4-FFF2-40B4-BE49-F238E27FC236}">
                    <a16:creationId xmlns:a16="http://schemas.microsoft.com/office/drawing/2014/main" id="{FE957292-D2C9-411E-B69D-47BE9EF6266D}"/>
                  </a:ext>
                </a:extLst>
              </p:cNvPr>
              <p:cNvSpPr txBox="1"/>
              <p:nvPr/>
            </p:nvSpPr>
            <p:spPr>
              <a:xfrm>
                <a:off x="1900938" y="2286869"/>
                <a:ext cx="2975494" cy="646331"/>
              </a:xfrm>
              <a:prstGeom prst="rect">
                <a:avLst/>
              </a:prstGeom>
              <a:solidFill>
                <a:srgbClr val="009966"/>
              </a:solidFill>
            </p:spPr>
            <p:txBody>
              <a:bodyPr wrap="none" lIns="91440" tIns="137160" rIns="91440" bIns="137160" rtlCol="0">
                <a:spAutoFit/>
              </a:bodyPr>
              <a:lstStyle/>
              <a:p>
                <a:pPr algn="ctr" defTabSz="457200">
                  <a:defRPr/>
                </a:pPr>
                <a:r>
                  <a:rPr lang="en-CA" sz="2400" kern="0" dirty="0">
                    <a:solidFill>
                      <a:srgbClr val="FFFFFF"/>
                    </a:solidFill>
                  </a:rPr>
                  <a:t>Affiliate Membership</a:t>
                </a:r>
                <a:endParaRPr lang="en-US" sz="2400" kern="0" dirty="0">
                  <a:solidFill>
                    <a:srgbClr val="FFFFFF"/>
                  </a:solidFill>
                </a:endParaRPr>
              </a:p>
            </p:txBody>
          </p:sp>
          <p:sp>
            <p:nvSpPr>
              <p:cNvPr id="17" name="TextBox 16">
                <a:extLst>
                  <a:ext uri="{FF2B5EF4-FFF2-40B4-BE49-F238E27FC236}">
                    <a16:creationId xmlns:a16="http://schemas.microsoft.com/office/drawing/2014/main" id="{2438829F-6BC0-4CA5-A8C4-9497050BCB3F}"/>
                  </a:ext>
                </a:extLst>
              </p:cNvPr>
              <p:cNvSpPr txBox="1"/>
              <p:nvPr/>
            </p:nvSpPr>
            <p:spPr>
              <a:xfrm>
                <a:off x="1900937" y="3175112"/>
                <a:ext cx="3010761" cy="592826"/>
              </a:xfrm>
              <a:prstGeom prst="rect">
                <a:avLst/>
              </a:prstGeom>
              <a:solidFill>
                <a:srgbClr val="5C068C"/>
              </a:solidFill>
            </p:spPr>
            <p:txBody>
              <a:bodyPr wrap="square" lIns="91440" tIns="137160" rIns="91440" bIns="137160" rtlCol="0">
                <a:spAutoFit/>
              </a:bodyPr>
              <a:lstStyle/>
              <a:p>
                <a:pPr algn="ctr" defTabSz="457200">
                  <a:defRPr/>
                </a:pPr>
                <a:r>
                  <a:rPr lang="en-CA" sz="2400" kern="0" dirty="0">
                    <a:solidFill>
                      <a:srgbClr val="FFFFFF"/>
                    </a:solidFill>
                  </a:rPr>
                  <a:t>Associate Membership</a:t>
                </a:r>
                <a:endParaRPr lang="en-US" sz="2400" kern="0" dirty="0">
                  <a:solidFill>
                    <a:srgbClr val="FFFFFF"/>
                  </a:solidFill>
                </a:endParaRPr>
              </a:p>
            </p:txBody>
          </p:sp>
        </p:grpSp>
        <p:sp>
          <p:nvSpPr>
            <p:cNvPr id="12" name="Text Box 103">
              <a:extLst>
                <a:ext uri="{FF2B5EF4-FFF2-40B4-BE49-F238E27FC236}">
                  <a16:creationId xmlns:a16="http://schemas.microsoft.com/office/drawing/2014/main" id="{D85CD358-6220-42F8-B72C-2BC52B06777A}"/>
                </a:ext>
              </a:extLst>
            </p:cNvPr>
            <p:cNvSpPr txBox="1">
              <a:spLocks noChangeArrowheads="1"/>
            </p:cNvSpPr>
            <p:nvPr/>
          </p:nvSpPr>
          <p:spPr bwMode="auto">
            <a:xfrm>
              <a:off x="4052656" y="1758750"/>
              <a:ext cx="4480560" cy="646331"/>
            </a:xfrm>
            <a:prstGeom prst="rect">
              <a:avLst/>
            </a:prstGeom>
            <a:noFill/>
            <a:ln w="9525">
              <a:noFill/>
              <a:miter lim="800000"/>
              <a:headEnd/>
              <a:tailEnd/>
            </a:ln>
            <a:effectLst/>
          </p:spPr>
          <p:txBody>
            <a:bodyPr wrap="square">
              <a:spAutoFit/>
            </a:bodyPr>
            <a:lstStyle/>
            <a:p>
              <a:pPr defTabSz="685800">
                <a:defRPr/>
              </a:pPr>
              <a:r>
                <a:rPr lang="en-US" kern="0" dirty="0">
                  <a:solidFill>
                    <a:srgbClr val="000000"/>
                  </a:solidFill>
                </a:rPr>
                <a:t>Pass the Level I exam, and </a:t>
              </a:r>
            </a:p>
            <a:p>
              <a:pPr defTabSz="685800">
                <a:defRPr/>
              </a:pPr>
              <a:r>
                <a:rPr lang="en-CA" dirty="0">
                  <a:solidFill>
                    <a:srgbClr val="000000"/>
                  </a:solidFill>
                </a:rPr>
                <a:t>4,000 hours of qualified work experience*</a:t>
              </a:r>
              <a:endParaRPr lang="en-US" kern="0" dirty="0">
                <a:solidFill>
                  <a:srgbClr val="000000"/>
                </a:solidFill>
              </a:endParaRPr>
            </a:p>
          </p:txBody>
        </p:sp>
        <p:sp>
          <p:nvSpPr>
            <p:cNvPr id="13" name="Text Box 103">
              <a:extLst>
                <a:ext uri="{FF2B5EF4-FFF2-40B4-BE49-F238E27FC236}">
                  <a16:creationId xmlns:a16="http://schemas.microsoft.com/office/drawing/2014/main" id="{42C511EA-44C2-4F71-B9C2-F1682B924D37}"/>
                </a:ext>
              </a:extLst>
            </p:cNvPr>
            <p:cNvSpPr txBox="1">
              <a:spLocks noChangeArrowheads="1"/>
            </p:cNvSpPr>
            <p:nvPr/>
          </p:nvSpPr>
          <p:spPr bwMode="auto">
            <a:xfrm>
              <a:off x="4052656" y="2646992"/>
              <a:ext cx="4480560" cy="646331"/>
            </a:xfrm>
            <a:prstGeom prst="rect">
              <a:avLst/>
            </a:prstGeom>
            <a:noFill/>
            <a:ln w="9525">
              <a:noFill/>
              <a:miter lim="800000"/>
              <a:headEnd/>
              <a:tailEnd/>
            </a:ln>
            <a:effectLst/>
          </p:spPr>
          <p:txBody>
            <a:bodyPr wrap="square">
              <a:spAutoFit/>
            </a:bodyPr>
            <a:lstStyle/>
            <a:p>
              <a:pPr defTabSz="685800">
                <a:defRPr/>
              </a:pPr>
              <a:r>
                <a:rPr lang="en-US" kern="0" dirty="0">
                  <a:solidFill>
                    <a:srgbClr val="000000"/>
                  </a:solidFill>
                </a:rPr>
                <a:t>Pass the Level I exam, and </a:t>
              </a:r>
            </a:p>
            <a:p>
              <a:pPr defTabSz="685800">
                <a:defRPr/>
              </a:pPr>
              <a:r>
                <a:rPr lang="en-US" kern="0" dirty="0">
                  <a:solidFill>
                    <a:srgbClr val="000000"/>
                  </a:solidFill>
                </a:rPr>
                <a:t>12 months of acceptable work experience </a:t>
              </a:r>
            </a:p>
          </p:txBody>
        </p:sp>
        <p:sp>
          <p:nvSpPr>
            <p:cNvPr id="14" name="Text Box 103">
              <a:extLst>
                <a:ext uri="{FF2B5EF4-FFF2-40B4-BE49-F238E27FC236}">
                  <a16:creationId xmlns:a16="http://schemas.microsoft.com/office/drawing/2014/main" id="{583BC191-83D5-4310-8230-6D4BB33F48C5}"/>
                </a:ext>
              </a:extLst>
            </p:cNvPr>
            <p:cNvSpPr txBox="1">
              <a:spLocks noChangeArrowheads="1"/>
            </p:cNvSpPr>
            <p:nvPr/>
          </p:nvSpPr>
          <p:spPr bwMode="auto">
            <a:xfrm>
              <a:off x="4052656" y="3535235"/>
              <a:ext cx="4480560" cy="646331"/>
            </a:xfrm>
            <a:prstGeom prst="rect">
              <a:avLst/>
            </a:prstGeom>
            <a:noFill/>
            <a:ln w="9525">
              <a:noFill/>
              <a:miter lim="800000"/>
              <a:headEnd/>
              <a:tailEnd/>
            </a:ln>
            <a:effectLst/>
          </p:spPr>
          <p:txBody>
            <a:bodyPr wrap="square">
              <a:spAutoFit/>
            </a:bodyPr>
            <a:lstStyle/>
            <a:p>
              <a:pPr defTabSz="685800">
                <a:defRPr/>
              </a:pPr>
              <a:r>
                <a:rPr lang="en-US" kern="0" dirty="0">
                  <a:solidFill>
                    <a:srgbClr val="000000"/>
                  </a:solidFill>
                </a:rPr>
                <a:t>Open to individuals who do not qualify for </a:t>
              </a:r>
              <a:br>
                <a:rPr lang="en-US" kern="0" dirty="0">
                  <a:solidFill>
                    <a:srgbClr val="000000"/>
                  </a:solidFill>
                </a:rPr>
              </a:br>
              <a:r>
                <a:rPr lang="en-US" kern="0" dirty="0">
                  <a:solidFill>
                    <a:srgbClr val="000000"/>
                  </a:solidFill>
                </a:rPr>
                <a:t>Regular or Affiliate membership levels</a:t>
              </a:r>
            </a:p>
          </p:txBody>
        </p:sp>
      </p:grpSp>
      <p:sp>
        <p:nvSpPr>
          <p:cNvPr id="19" name="Title 1">
            <a:extLst>
              <a:ext uri="{FF2B5EF4-FFF2-40B4-BE49-F238E27FC236}">
                <a16:creationId xmlns:a16="http://schemas.microsoft.com/office/drawing/2014/main" id="{386ABE3D-2B21-49F4-819C-17549D22EE00}"/>
              </a:ext>
            </a:extLst>
          </p:cNvPr>
          <p:cNvSpPr txBox="1">
            <a:spLocks/>
          </p:cNvSpPr>
          <p:nvPr/>
        </p:nvSpPr>
        <p:spPr>
          <a:xfrm>
            <a:off x="560934" y="114300"/>
            <a:ext cx="8283388" cy="1099777"/>
          </a:xfrm>
          <a:prstGeom prst="rect">
            <a:avLst/>
          </a:prstGeom>
        </p:spPr>
        <p:txBody>
          <a:bodyPr vert="horz" lIns="91440" tIns="45720" rIns="91440" bIns="45720" rtlCol="0" anchor="ctr">
            <a:normAutofit/>
          </a:bodyPr>
          <a:lstStyle>
            <a:lvl1pPr marL="0" indent="0" algn="l" defTabSz="457200" rtl="0" eaLnBrk="1" latinLnBrk="0" hangingPunct="1">
              <a:spcBef>
                <a:spcPct val="0"/>
              </a:spcBef>
              <a:buNone/>
              <a:defRPr sz="4400" b="1" i="0" kern="1200">
                <a:solidFill>
                  <a:schemeClr val="tx1"/>
                </a:solidFill>
                <a:latin typeface="Arial Hebrew"/>
                <a:ea typeface="+mj-ea"/>
                <a:cs typeface="Arial Hebrew"/>
              </a:defRPr>
            </a:lvl1pPr>
          </a:lstStyle>
          <a:p>
            <a:br>
              <a:rPr lang="en-CA" sz="1800" b="0" dirty="0">
                <a:solidFill>
                  <a:srgbClr val="000000"/>
                </a:solidFill>
                <a:latin typeface="Calibri" panose="020F0502020204030204" pitchFamily="34" charset="0"/>
              </a:rPr>
            </a:br>
            <a:r>
              <a:rPr lang="en-CA" sz="3600" dirty="0">
                <a:solidFill>
                  <a:srgbClr val="0070C0"/>
                </a:solidFill>
                <a:latin typeface="+mn-lt"/>
                <a:cs typeface="Calibri" panose="020F0502020204030204" pitchFamily="34" charset="0"/>
              </a:rPr>
              <a:t>Become a member of CFA Society Toronto</a:t>
            </a:r>
            <a:endParaRPr lang="en-CA" dirty="0">
              <a:solidFill>
                <a:srgbClr val="0070C0"/>
              </a:solidFill>
              <a:latin typeface="+mn-lt"/>
              <a:cs typeface="Calibri" panose="020F0502020204030204" pitchFamily="34" charset="0"/>
            </a:endParaRPr>
          </a:p>
        </p:txBody>
      </p:sp>
      <p:sp>
        <p:nvSpPr>
          <p:cNvPr id="20" name="Rectangle 19">
            <a:extLst>
              <a:ext uri="{FF2B5EF4-FFF2-40B4-BE49-F238E27FC236}">
                <a16:creationId xmlns:a16="http://schemas.microsoft.com/office/drawing/2014/main" id="{D106576B-6597-4136-BF40-9A0FC6C9D84F}"/>
              </a:ext>
            </a:extLst>
          </p:cNvPr>
          <p:cNvSpPr/>
          <p:nvPr/>
        </p:nvSpPr>
        <p:spPr>
          <a:xfrm>
            <a:off x="767122" y="4074260"/>
            <a:ext cx="8077200" cy="276999"/>
          </a:xfrm>
          <a:prstGeom prst="rect">
            <a:avLst/>
          </a:prstGeom>
        </p:spPr>
        <p:txBody>
          <a:bodyPr wrap="square">
            <a:spAutoFit/>
          </a:bodyPr>
          <a:lstStyle/>
          <a:p>
            <a:r>
              <a:rPr lang="en-CA" sz="1200" i="1" dirty="0">
                <a:solidFill>
                  <a:srgbClr val="000000"/>
                </a:solidFill>
              </a:rPr>
              <a:t>* 4,000 hours qualified work experience completed in no less than 36 months</a:t>
            </a:r>
            <a:endParaRPr lang="en-US" sz="1200" dirty="0">
              <a:hlinkClick r:id="" action="ppaction://noaction"/>
            </a:endParaRPr>
          </a:p>
        </p:txBody>
      </p:sp>
    </p:spTree>
    <p:extLst>
      <p:ext uri="{BB962C8B-B14F-4D97-AF65-F5344CB8AC3E}">
        <p14:creationId xmlns:p14="http://schemas.microsoft.com/office/powerpoint/2010/main" val="3257069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46226A-203C-4056-AF56-79170DCCD3B4}"/>
              </a:ext>
            </a:extLst>
          </p:cNvPr>
          <p:cNvPicPr>
            <a:picLocks noChangeAspect="1"/>
          </p:cNvPicPr>
          <p:nvPr/>
        </p:nvPicPr>
        <p:blipFill>
          <a:blip r:embed="rId3"/>
          <a:stretch>
            <a:fillRect/>
          </a:stretch>
        </p:blipFill>
        <p:spPr>
          <a:xfrm>
            <a:off x="319528" y="403362"/>
            <a:ext cx="7472082" cy="2003877"/>
          </a:xfrm>
          <a:prstGeom prst="rect">
            <a:avLst/>
          </a:prstGeom>
        </p:spPr>
      </p:pic>
      <p:sp>
        <p:nvSpPr>
          <p:cNvPr id="3" name="TextBox 2">
            <a:extLst>
              <a:ext uri="{FF2B5EF4-FFF2-40B4-BE49-F238E27FC236}">
                <a16:creationId xmlns:a16="http://schemas.microsoft.com/office/drawing/2014/main" id="{29CE32BE-1FEE-455A-97F9-64BDAE108CC4}"/>
              </a:ext>
            </a:extLst>
          </p:cNvPr>
          <p:cNvSpPr txBox="1"/>
          <p:nvPr/>
        </p:nvSpPr>
        <p:spPr>
          <a:xfrm>
            <a:off x="1034980" y="2534716"/>
            <a:ext cx="7074039" cy="2893100"/>
          </a:xfrm>
          <a:prstGeom prst="rect">
            <a:avLst/>
          </a:prstGeom>
          <a:noFill/>
        </p:spPr>
        <p:txBody>
          <a:bodyPr wrap="square" rtlCol="0">
            <a:spAutoFit/>
          </a:bodyPr>
          <a:lstStyle/>
          <a:p>
            <a:pPr marL="285750" indent="-285750">
              <a:buFont typeface="Wingdings" panose="05000000000000000000" pitchFamily="2" charset="2"/>
              <a:buChar char="§"/>
            </a:pPr>
            <a:r>
              <a:rPr lang="en-US" sz="1600" dirty="0">
                <a:solidFill>
                  <a:schemeClr val="tx1">
                    <a:lumMod val="75000"/>
                    <a:lumOff val="25000"/>
                  </a:schemeClr>
                </a:solidFill>
              </a:rPr>
              <a:t>Keynote speaker</a:t>
            </a:r>
          </a:p>
          <a:p>
            <a:pPr marL="285750" indent="-285750">
              <a:buFont typeface="Wingdings" panose="05000000000000000000" pitchFamily="2" charset="2"/>
              <a:buChar char="§"/>
            </a:pPr>
            <a:r>
              <a:rPr lang="en-US" sz="1600" dirty="0">
                <a:solidFill>
                  <a:schemeClr val="tx1">
                    <a:lumMod val="75000"/>
                    <a:lumOff val="25000"/>
                  </a:schemeClr>
                </a:solidFill>
              </a:rPr>
              <a:t>Speaker panel representative</a:t>
            </a:r>
          </a:p>
          <a:p>
            <a:pPr marL="285750" indent="-285750">
              <a:buFont typeface="Wingdings" panose="05000000000000000000" pitchFamily="2" charset="2"/>
              <a:buChar char="§"/>
            </a:pPr>
            <a:r>
              <a:rPr lang="en-US" sz="1600" dirty="0">
                <a:solidFill>
                  <a:schemeClr val="tx1">
                    <a:lumMod val="75000"/>
                    <a:lumOff val="25000"/>
                  </a:schemeClr>
                </a:solidFill>
              </a:rPr>
              <a:t>Networking representative</a:t>
            </a:r>
          </a:p>
          <a:p>
            <a:pPr marL="285750" indent="-285750">
              <a:buFont typeface="Wingdings" panose="05000000000000000000" pitchFamily="2" charset="2"/>
              <a:buChar char="§"/>
            </a:pPr>
            <a:r>
              <a:rPr lang="en-US" sz="1600" dirty="0">
                <a:solidFill>
                  <a:schemeClr val="tx1">
                    <a:lumMod val="75000"/>
                    <a:lumOff val="25000"/>
                  </a:schemeClr>
                </a:solidFill>
              </a:rPr>
              <a:t>Competition judge</a:t>
            </a:r>
          </a:p>
          <a:p>
            <a:pPr marL="285750" indent="-285750">
              <a:buFont typeface="Wingdings" panose="05000000000000000000" pitchFamily="2" charset="2"/>
              <a:buChar char="§"/>
            </a:pPr>
            <a:endParaRPr lang="en-US" sz="1600" dirty="0">
              <a:solidFill>
                <a:schemeClr val="tx1">
                  <a:lumMod val="75000"/>
                  <a:lumOff val="25000"/>
                </a:schemeClr>
              </a:solidFill>
            </a:endParaRPr>
          </a:p>
          <a:p>
            <a:pPr marL="285750" indent="-285750">
              <a:buFont typeface="Wingdings" panose="05000000000000000000" pitchFamily="2" charset="2"/>
              <a:buChar char="§"/>
            </a:pPr>
            <a:r>
              <a:rPr lang="en-US" sz="1600" dirty="0">
                <a:solidFill>
                  <a:schemeClr val="tx1">
                    <a:lumMod val="75000"/>
                    <a:lumOff val="25000"/>
                  </a:schemeClr>
                </a:solidFill>
              </a:rPr>
              <a:t>Request Awards &amp; University Relations Committee</a:t>
            </a:r>
          </a:p>
          <a:p>
            <a:r>
              <a:rPr lang="en-US" sz="1600" dirty="0">
                <a:solidFill>
                  <a:schemeClr val="tx1">
                    <a:lumMod val="75000"/>
                    <a:lumOff val="25000"/>
                  </a:schemeClr>
                </a:solidFill>
              </a:rPr>
              <a:t>      Student Ambassadors as networking representatives for your events</a:t>
            </a:r>
          </a:p>
          <a:p>
            <a:endParaRPr lang="en-US" sz="1600" dirty="0"/>
          </a:p>
          <a:p>
            <a:r>
              <a:rPr lang="en-US" sz="1600" dirty="0">
                <a:hlinkClick r:id="rId4"/>
              </a:rPr>
              <a:t>https://www.cfatoronto.ca/universityoutreach</a:t>
            </a:r>
            <a:endParaRPr lang="en-US" sz="1600" dirty="0"/>
          </a:p>
          <a:p>
            <a:endParaRPr lang="en-US" sz="1600" dirty="0"/>
          </a:p>
          <a:p>
            <a:endParaRPr lang="en-US" sz="1600" dirty="0"/>
          </a:p>
        </p:txBody>
      </p:sp>
    </p:spTree>
    <p:extLst>
      <p:ext uri="{BB962C8B-B14F-4D97-AF65-F5344CB8AC3E}">
        <p14:creationId xmlns:p14="http://schemas.microsoft.com/office/powerpoint/2010/main" val="191745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C42026C8-4DE6-4273-838C-1389603F5067}"/>
              </a:ext>
            </a:extLst>
          </p:cNvPr>
          <p:cNvSpPr>
            <a:spLocks noGrp="1"/>
          </p:cNvSpPr>
          <p:nvPr>
            <p:ph type="title"/>
          </p:nvPr>
        </p:nvSpPr>
        <p:spPr/>
        <p:txBody>
          <a:bodyPr/>
          <a:lstStyle/>
          <a:p>
            <a:r>
              <a:rPr lang="en-CA" dirty="0"/>
              <a:t>Agenda</a:t>
            </a:r>
            <a:endParaRPr lang="en-US" dirty="0"/>
          </a:p>
        </p:txBody>
      </p:sp>
      <p:sp>
        <p:nvSpPr>
          <p:cNvPr id="66" name="Text Placeholder 65">
            <a:extLst>
              <a:ext uri="{FF2B5EF4-FFF2-40B4-BE49-F238E27FC236}">
                <a16:creationId xmlns:a16="http://schemas.microsoft.com/office/drawing/2014/main" id="{3FFD9A83-01CF-418B-9660-30858D2B688D}"/>
              </a:ext>
            </a:extLst>
          </p:cNvPr>
          <p:cNvSpPr>
            <a:spLocks noGrp="1"/>
          </p:cNvSpPr>
          <p:nvPr>
            <p:ph type="body" sz="quarter" idx="13"/>
          </p:nvPr>
        </p:nvSpPr>
        <p:spPr/>
        <p:txBody>
          <a:bodyPr/>
          <a:lstStyle/>
          <a:p>
            <a:endParaRPr lang="en-US" dirty="0"/>
          </a:p>
        </p:txBody>
      </p:sp>
      <p:sp>
        <p:nvSpPr>
          <p:cNvPr id="67" name="Text Placeholder 66">
            <a:extLst>
              <a:ext uri="{FF2B5EF4-FFF2-40B4-BE49-F238E27FC236}">
                <a16:creationId xmlns:a16="http://schemas.microsoft.com/office/drawing/2014/main" id="{78E32BD6-A969-4136-9FFE-7049FAF5E73D}"/>
              </a:ext>
            </a:extLst>
          </p:cNvPr>
          <p:cNvSpPr>
            <a:spLocks noGrp="1"/>
          </p:cNvSpPr>
          <p:nvPr>
            <p:ph type="body" sz="quarter" idx="14"/>
          </p:nvPr>
        </p:nvSpPr>
        <p:spPr/>
        <p:txBody>
          <a:bodyPr/>
          <a:lstStyle/>
          <a:p>
            <a:r>
              <a:rPr lang="en-CA" dirty="0"/>
              <a:t>What is the CFA Charter</a:t>
            </a:r>
            <a:endParaRPr lang="en-US" dirty="0"/>
          </a:p>
        </p:txBody>
      </p:sp>
      <p:sp>
        <p:nvSpPr>
          <p:cNvPr id="68" name="Text Placeholder 67">
            <a:extLst>
              <a:ext uri="{FF2B5EF4-FFF2-40B4-BE49-F238E27FC236}">
                <a16:creationId xmlns:a16="http://schemas.microsoft.com/office/drawing/2014/main" id="{EA722B62-9A05-4FE3-9DBC-045F581E246E}"/>
              </a:ext>
            </a:extLst>
          </p:cNvPr>
          <p:cNvSpPr>
            <a:spLocks noGrp="1"/>
          </p:cNvSpPr>
          <p:nvPr>
            <p:ph type="body" sz="quarter" idx="15"/>
          </p:nvPr>
        </p:nvSpPr>
        <p:spPr/>
        <p:txBody>
          <a:bodyPr/>
          <a:lstStyle/>
          <a:p>
            <a:endParaRPr lang="en-US"/>
          </a:p>
        </p:txBody>
      </p:sp>
      <p:sp>
        <p:nvSpPr>
          <p:cNvPr id="69" name="Text Placeholder 68">
            <a:extLst>
              <a:ext uri="{FF2B5EF4-FFF2-40B4-BE49-F238E27FC236}">
                <a16:creationId xmlns:a16="http://schemas.microsoft.com/office/drawing/2014/main" id="{5181170C-3C7B-4AF7-ACBF-504F9B70FC1B}"/>
              </a:ext>
            </a:extLst>
          </p:cNvPr>
          <p:cNvSpPr>
            <a:spLocks noGrp="1"/>
          </p:cNvSpPr>
          <p:nvPr>
            <p:ph type="body" sz="quarter" idx="16"/>
          </p:nvPr>
        </p:nvSpPr>
        <p:spPr>
          <a:xfrm>
            <a:off x="819912" y="1722724"/>
            <a:ext cx="7620000" cy="205740"/>
          </a:xfrm>
        </p:spPr>
        <p:txBody>
          <a:bodyPr/>
          <a:lstStyle/>
          <a:p>
            <a:r>
              <a:rPr lang="en-CA" dirty="0"/>
              <a:t>How to become a CFA </a:t>
            </a:r>
            <a:r>
              <a:rPr lang="en-CA" dirty="0" err="1"/>
              <a:t>Charterholder</a:t>
            </a:r>
            <a:endParaRPr lang="en-US" dirty="0"/>
          </a:p>
        </p:txBody>
      </p:sp>
      <p:sp>
        <p:nvSpPr>
          <p:cNvPr id="70" name="Text Placeholder 69">
            <a:extLst>
              <a:ext uri="{FF2B5EF4-FFF2-40B4-BE49-F238E27FC236}">
                <a16:creationId xmlns:a16="http://schemas.microsoft.com/office/drawing/2014/main" id="{1C2BEB5E-C575-4E71-92F9-152490B9C77C}"/>
              </a:ext>
            </a:extLst>
          </p:cNvPr>
          <p:cNvSpPr>
            <a:spLocks noGrp="1"/>
          </p:cNvSpPr>
          <p:nvPr>
            <p:ph type="body" sz="quarter" idx="17"/>
          </p:nvPr>
        </p:nvSpPr>
        <p:spPr/>
        <p:txBody>
          <a:bodyPr/>
          <a:lstStyle/>
          <a:p>
            <a:endParaRPr lang="en-US"/>
          </a:p>
        </p:txBody>
      </p:sp>
      <p:sp>
        <p:nvSpPr>
          <p:cNvPr id="71" name="Text Placeholder 70">
            <a:extLst>
              <a:ext uri="{FF2B5EF4-FFF2-40B4-BE49-F238E27FC236}">
                <a16:creationId xmlns:a16="http://schemas.microsoft.com/office/drawing/2014/main" id="{C9D497C0-EC63-46CE-94B0-F8CACFC72F34}"/>
              </a:ext>
            </a:extLst>
          </p:cNvPr>
          <p:cNvSpPr>
            <a:spLocks noGrp="1"/>
          </p:cNvSpPr>
          <p:nvPr>
            <p:ph type="body" sz="quarter" idx="18"/>
          </p:nvPr>
        </p:nvSpPr>
        <p:spPr>
          <a:xfrm>
            <a:off x="819912" y="1423495"/>
            <a:ext cx="7620000" cy="205740"/>
          </a:xfrm>
        </p:spPr>
        <p:txBody>
          <a:bodyPr/>
          <a:lstStyle/>
          <a:p>
            <a:r>
              <a:rPr lang="en-US" dirty="0"/>
              <a:t>Career Opportunities as a CFA </a:t>
            </a:r>
            <a:r>
              <a:rPr lang="en-US" dirty="0" err="1"/>
              <a:t>Charterholder</a:t>
            </a:r>
            <a:endParaRPr lang="en-US" dirty="0"/>
          </a:p>
        </p:txBody>
      </p:sp>
      <p:sp>
        <p:nvSpPr>
          <p:cNvPr id="72" name="Text Placeholder 71">
            <a:extLst>
              <a:ext uri="{FF2B5EF4-FFF2-40B4-BE49-F238E27FC236}">
                <a16:creationId xmlns:a16="http://schemas.microsoft.com/office/drawing/2014/main" id="{68C19F6F-A3A8-4648-B957-15F2E8199AE4}"/>
              </a:ext>
            </a:extLst>
          </p:cNvPr>
          <p:cNvSpPr>
            <a:spLocks noGrp="1"/>
          </p:cNvSpPr>
          <p:nvPr>
            <p:ph type="body" sz="quarter" idx="19"/>
          </p:nvPr>
        </p:nvSpPr>
        <p:spPr/>
        <p:txBody>
          <a:bodyPr/>
          <a:lstStyle/>
          <a:p>
            <a:endParaRPr lang="en-US"/>
          </a:p>
        </p:txBody>
      </p:sp>
      <p:sp>
        <p:nvSpPr>
          <p:cNvPr id="73" name="Text Placeholder 72">
            <a:extLst>
              <a:ext uri="{FF2B5EF4-FFF2-40B4-BE49-F238E27FC236}">
                <a16:creationId xmlns:a16="http://schemas.microsoft.com/office/drawing/2014/main" id="{0370D054-71B4-45E1-A19E-0E1BE6340858}"/>
              </a:ext>
            </a:extLst>
          </p:cNvPr>
          <p:cNvSpPr>
            <a:spLocks noGrp="1"/>
          </p:cNvSpPr>
          <p:nvPr>
            <p:ph type="body" sz="quarter" idx="20"/>
          </p:nvPr>
        </p:nvSpPr>
        <p:spPr/>
        <p:txBody>
          <a:bodyPr/>
          <a:lstStyle/>
          <a:p>
            <a:r>
              <a:rPr lang="en-CA" dirty="0"/>
              <a:t>CFA Program Exam</a:t>
            </a:r>
            <a:endParaRPr lang="en-US" dirty="0"/>
          </a:p>
        </p:txBody>
      </p:sp>
      <p:sp>
        <p:nvSpPr>
          <p:cNvPr id="74" name="Text Placeholder 73">
            <a:extLst>
              <a:ext uri="{FF2B5EF4-FFF2-40B4-BE49-F238E27FC236}">
                <a16:creationId xmlns:a16="http://schemas.microsoft.com/office/drawing/2014/main" id="{564C59CA-CAE6-465A-A9EB-3A053D9DA24B}"/>
              </a:ext>
            </a:extLst>
          </p:cNvPr>
          <p:cNvSpPr>
            <a:spLocks noGrp="1"/>
          </p:cNvSpPr>
          <p:nvPr>
            <p:ph type="body" sz="quarter" idx="21"/>
          </p:nvPr>
        </p:nvSpPr>
        <p:spPr/>
        <p:txBody>
          <a:bodyPr/>
          <a:lstStyle/>
          <a:p>
            <a:endParaRPr lang="en-US"/>
          </a:p>
        </p:txBody>
      </p:sp>
      <p:sp>
        <p:nvSpPr>
          <p:cNvPr id="75" name="Text Placeholder 74">
            <a:extLst>
              <a:ext uri="{FF2B5EF4-FFF2-40B4-BE49-F238E27FC236}">
                <a16:creationId xmlns:a16="http://schemas.microsoft.com/office/drawing/2014/main" id="{B49610E2-8F69-4F01-92C0-781EC9E8F7EF}"/>
              </a:ext>
            </a:extLst>
          </p:cNvPr>
          <p:cNvSpPr>
            <a:spLocks noGrp="1"/>
          </p:cNvSpPr>
          <p:nvPr>
            <p:ph type="body" sz="quarter" idx="22"/>
          </p:nvPr>
        </p:nvSpPr>
        <p:spPr/>
        <p:txBody>
          <a:bodyPr/>
          <a:lstStyle/>
          <a:p>
            <a:r>
              <a:rPr lang="en-CA" dirty="0"/>
              <a:t>CFA Society Toronto</a:t>
            </a:r>
            <a:endParaRPr lang="en-US" dirty="0"/>
          </a:p>
        </p:txBody>
      </p:sp>
      <p:sp>
        <p:nvSpPr>
          <p:cNvPr id="76" name="Text Placeholder 75">
            <a:extLst>
              <a:ext uri="{FF2B5EF4-FFF2-40B4-BE49-F238E27FC236}">
                <a16:creationId xmlns:a16="http://schemas.microsoft.com/office/drawing/2014/main" id="{C157C845-E4E3-4A18-981C-8D672463B21A}"/>
              </a:ext>
            </a:extLst>
          </p:cNvPr>
          <p:cNvSpPr>
            <a:spLocks noGrp="1"/>
          </p:cNvSpPr>
          <p:nvPr>
            <p:ph type="body" sz="quarter" idx="23"/>
          </p:nvPr>
        </p:nvSpPr>
        <p:spPr/>
        <p:txBody>
          <a:bodyPr/>
          <a:lstStyle/>
          <a:p>
            <a:endParaRPr lang="en-US"/>
          </a:p>
        </p:txBody>
      </p:sp>
      <p:sp>
        <p:nvSpPr>
          <p:cNvPr id="77" name="Text Placeholder 76">
            <a:extLst>
              <a:ext uri="{FF2B5EF4-FFF2-40B4-BE49-F238E27FC236}">
                <a16:creationId xmlns:a16="http://schemas.microsoft.com/office/drawing/2014/main" id="{C3013A3B-9512-47EE-B545-86F441A8B856}"/>
              </a:ext>
            </a:extLst>
          </p:cNvPr>
          <p:cNvSpPr>
            <a:spLocks noGrp="1"/>
          </p:cNvSpPr>
          <p:nvPr>
            <p:ph type="body" sz="quarter" idx="24"/>
          </p:nvPr>
        </p:nvSpPr>
        <p:spPr/>
        <p:txBody>
          <a:bodyPr/>
          <a:lstStyle/>
          <a:p>
            <a:r>
              <a:rPr lang="en-CA" dirty="0"/>
              <a:t>Awards, Scholarships, and Competitions </a:t>
            </a:r>
            <a:endParaRPr lang="en-US" dirty="0"/>
          </a:p>
        </p:txBody>
      </p:sp>
      <p:sp>
        <p:nvSpPr>
          <p:cNvPr id="78" name="Text Placeholder 77">
            <a:extLst>
              <a:ext uri="{FF2B5EF4-FFF2-40B4-BE49-F238E27FC236}">
                <a16:creationId xmlns:a16="http://schemas.microsoft.com/office/drawing/2014/main" id="{BD47BA98-FA86-442C-AA2B-268D839C6D18}"/>
              </a:ext>
            </a:extLst>
          </p:cNvPr>
          <p:cNvSpPr>
            <a:spLocks noGrp="1"/>
          </p:cNvSpPr>
          <p:nvPr>
            <p:ph type="body" sz="quarter" idx="25"/>
          </p:nvPr>
        </p:nvSpPr>
        <p:spPr/>
        <p:txBody>
          <a:bodyPr/>
          <a:lstStyle/>
          <a:p>
            <a:endParaRPr lang="en-US"/>
          </a:p>
        </p:txBody>
      </p:sp>
      <p:sp>
        <p:nvSpPr>
          <p:cNvPr id="79" name="Text Placeholder 78">
            <a:extLst>
              <a:ext uri="{FF2B5EF4-FFF2-40B4-BE49-F238E27FC236}">
                <a16:creationId xmlns:a16="http://schemas.microsoft.com/office/drawing/2014/main" id="{561E61B5-3F87-4911-8E27-CC71CE7D2731}"/>
              </a:ext>
            </a:extLst>
          </p:cNvPr>
          <p:cNvSpPr>
            <a:spLocks noGrp="1"/>
          </p:cNvSpPr>
          <p:nvPr>
            <p:ph type="body" sz="quarter" idx="26"/>
          </p:nvPr>
        </p:nvSpPr>
        <p:spPr/>
        <p:txBody>
          <a:bodyPr/>
          <a:lstStyle/>
          <a:p>
            <a:r>
              <a:rPr lang="en-CA" dirty="0"/>
              <a:t>Career Story: Brian Madden, CFA, CFP</a:t>
            </a:r>
            <a:endParaRPr lang="en-US" dirty="0"/>
          </a:p>
        </p:txBody>
      </p:sp>
      <p:sp>
        <p:nvSpPr>
          <p:cNvPr id="80" name="Text Placeholder 79">
            <a:extLst>
              <a:ext uri="{FF2B5EF4-FFF2-40B4-BE49-F238E27FC236}">
                <a16:creationId xmlns:a16="http://schemas.microsoft.com/office/drawing/2014/main" id="{7B4D8379-CC8D-4889-9581-4D04CDE9106E}"/>
              </a:ext>
            </a:extLst>
          </p:cNvPr>
          <p:cNvSpPr>
            <a:spLocks noGrp="1"/>
          </p:cNvSpPr>
          <p:nvPr>
            <p:ph type="body" sz="quarter" idx="27"/>
          </p:nvPr>
        </p:nvSpPr>
        <p:spPr/>
        <p:txBody>
          <a:bodyPr/>
          <a:lstStyle/>
          <a:p>
            <a:endParaRPr lang="en-US"/>
          </a:p>
        </p:txBody>
      </p:sp>
      <p:sp>
        <p:nvSpPr>
          <p:cNvPr id="81" name="Text Placeholder 80">
            <a:extLst>
              <a:ext uri="{FF2B5EF4-FFF2-40B4-BE49-F238E27FC236}">
                <a16:creationId xmlns:a16="http://schemas.microsoft.com/office/drawing/2014/main" id="{2BC9280B-F2C7-4D2B-804C-1DB6A292B034}"/>
              </a:ext>
            </a:extLst>
          </p:cNvPr>
          <p:cNvSpPr>
            <a:spLocks noGrp="1"/>
          </p:cNvSpPr>
          <p:nvPr>
            <p:ph type="body" sz="quarter" idx="28"/>
          </p:nvPr>
        </p:nvSpPr>
        <p:spPr/>
        <p:txBody>
          <a:bodyPr/>
          <a:lstStyle/>
          <a:p>
            <a:r>
              <a:rPr lang="en-US" dirty="0"/>
              <a:t>Questions</a:t>
            </a:r>
          </a:p>
        </p:txBody>
      </p:sp>
    </p:spTree>
    <p:extLst>
      <p:ext uri="{BB962C8B-B14F-4D97-AF65-F5344CB8AC3E}">
        <p14:creationId xmlns:p14="http://schemas.microsoft.com/office/powerpoint/2010/main" val="308530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EB12AF-7D0C-47C0-AEFD-B593C9721A71}"/>
              </a:ext>
            </a:extLst>
          </p:cNvPr>
          <p:cNvSpPr>
            <a:spLocks noGrp="1"/>
          </p:cNvSpPr>
          <p:nvPr>
            <p:ph idx="1"/>
          </p:nvPr>
        </p:nvSpPr>
        <p:spPr>
          <a:xfrm>
            <a:off x="300183" y="1253359"/>
            <a:ext cx="8228961" cy="3435226"/>
          </a:xfrm>
        </p:spPr>
        <p:txBody>
          <a:bodyPr>
            <a:noAutofit/>
          </a:bodyPr>
          <a:lstStyle/>
          <a:p>
            <a:pPr marL="0" indent="0" defTabSz="342900" eaLnBrk="0" fontAlgn="base" hangingPunct="0">
              <a:spcAft>
                <a:spcPct val="0"/>
              </a:spcAft>
              <a:buNone/>
            </a:pPr>
            <a:endParaRPr lang="en-US" sz="750" dirty="0">
              <a:latin typeface="Arial" charset="0"/>
              <a:cs typeface="Arial" charset="0"/>
            </a:endParaRPr>
          </a:p>
          <a:p>
            <a:pPr marL="0" indent="0" defTabSz="342900" eaLnBrk="0" fontAlgn="base" hangingPunct="0">
              <a:spcAft>
                <a:spcPct val="0"/>
              </a:spcAft>
              <a:buNone/>
            </a:pPr>
            <a:endParaRPr lang="en-US" sz="750" dirty="0">
              <a:latin typeface="Arial" charset="0"/>
              <a:cs typeface="Arial" charset="0"/>
            </a:endParaRPr>
          </a:p>
          <a:p>
            <a:pPr marL="0" indent="0" defTabSz="342900" eaLnBrk="0" fontAlgn="base" hangingPunct="0">
              <a:spcAft>
                <a:spcPct val="0"/>
              </a:spcAft>
              <a:buNone/>
            </a:pPr>
            <a:endParaRPr lang="en-US" sz="750" dirty="0">
              <a:latin typeface="Arial" charset="0"/>
              <a:cs typeface="Arial" charset="0"/>
            </a:endParaRPr>
          </a:p>
          <a:p>
            <a:pPr marL="0" indent="0" defTabSz="342900" eaLnBrk="0" fontAlgn="base" hangingPunct="0">
              <a:spcAft>
                <a:spcPct val="0"/>
              </a:spcAft>
              <a:buNone/>
            </a:pPr>
            <a:endParaRPr lang="en-US" sz="750" dirty="0">
              <a:latin typeface="Arial" charset="0"/>
              <a:cs typeface="Arial" charset="0"/>
            </a:endParaRPr>
          </a:p>
          <a:p>
            <a:pPr marL="0" indent="0" defTabSz="342900" eaLnBrk="0" fontAlgn="base" hangingPunct="0">
              <a:spcAft>
                <a:spcPct val="0"/>
              </a:spcAft>
              <a:buNone/>
            </a:pPr>
            <a:endParaRPr lang="en-US" sz="750" dirty="0">
              <a:latin typeface="Arial" charset="0"/>
              <a:cs typeface="Arial" charset="0"/>
            </a:endParaRPr>
          </a:p>
          <a:p>
            <a:pPr marL="0" indent="0" defTabSz="342900" eaLnBrk="0" fontAlgn="base" hangingPunct="0">
              <a:spcAft>
                <a:spcPct val="0"/>
              </a:spcAft>
              <a:buNone/>
            </a:pPr>
            <a:endParaRPr lang="en-US" sz="750" dirty="0">
              <a:latin typeface="Arial" charset="0"/>
              <a:cs typeface="Arial" charset="0"/>
            </a:endParaRPr>
          </a:p>
          <a:p>
            <a:pPr marL="0" indent="0" defTabSz="342900" eaLnBrk="0" fontAlgn="base" hangingPunct="0">
              <a:spcAft>
                <a:spcPct val="0"/>
              </a:spcAft>
              <a:buNone/>
            </a:pPr>
            <a:endParaRPr lang="en-US" sz="750" dirty="0">
              <a:latin typeface="Arial" charset="0"/>
              <a:cs typeface="Arial" charset="0"/>
            </a:endParaRPr>
          </a:p>
          <a:p>
            <a:pPr marL="0" indent="0" defTabSz="342900" eaLnBrk="0" fontAlgn="base" hangingPunct="0">
              <a:spcAft>
                <a:spcPct val="0"/>
              </a:spcAft>
              <a:buNone/>
            </a:pPr>
            <a:endParaRPr lang="en-US" sz="750" dirty="0">
              <a:latin typeface="Arial" charset="0"/>
              <a:cs typeface="Arial" charset="0"/>
            </a:endParaRPr>
          </a:p>
          <a:p>
            <a:pPr marL="0" indent="0" defTabSz="342900" eaLnBrk="0" fontAlgn="base" hangingPunct="0">
              <a:spcAft>
                <a:spcPct val="0"/>
              </a:spcAft>
              <a:buNone/>
            </a:pPr>
            <a:r>
              <a:rPr lang="en-US" sz="1400" b="1" dirty="0">
                <a:latin typeface="Arial" charset="0"/>
                <a:cs typeface="Arial" charset="0"/>
              </a:rPr>
              <a:t>CFA Institute Research Challenge</a:t>
            </a:r>
          </a:p>
          <a:p>
            <a:pPr marL="0" indent="0" defTabSz="342900" eaLnBrk="0" fontAlgn="base" hangingPunct="0">
              <a:spcAft>
                <a:spcPct val="0"/>
              </a:spcAft>
              <a:buNone/>
            </a:pPr>
            <a:r>
              <a:rPr lang="en-US" sz="1000" b="1" dirty="0">
                <a:latin typeface="Arial" charset="0"/>
                <a:cs typeface="Arial" charset="0"/>
              </a:rPr>
              <a:t>CFA Society Toronto &amp; CFA Society Ottawa Research Challenge Local Competition</a:t>
            </a:r>
          </a:p>
          <a:p>
            <a:pPr marL="0" indent="0" defTabSz="342900" eaLnBrk="0" fontAlgn="base" hangingPunct="0">
              <a:spcBef>
                <a:spcPts val="0"/>
              </a:spcBef>
              <a:spcAft>
                <a:spcPct val="0"/>
              </a:spcAft>
              <a:buNone/>
            </a:pPr>
            <a:r>
              <a:rPr lang="en-CA" sz="1000" dirty="0">
                <a:cs typeface="Arial"/>
              </a:rPr>
              <a:t>An equity research competition, held annually, among student teams from the world’s top university business and finance programs. Students write an equity research report on a publicly traded company and present their findings to an expert panel. Throughout the competition, leading investment professionals volunteer as mentors and judges and teach the students best practices in equity research and corporate analysis. </a:t>
            </a:r>
            <a:endParaRPr lang="en-CA" sz="1000" b="1" dirty="0">
              <a:cs typeface="Arial"/>
            </a:endParaRPr>
          </a:p>
          <a:p>
            <a:pPr marL="0" indent="0" defTabSz="342900" eaLnBrk="0" fontAlgn="base" hangingPunct="0">
              <a:spcBef>
                <a:spcPts val="0"/>
              </a:spcBef>
              <a:spcAft>
                <a:spcPct val="0"/>
              </a:spcAft>
              <a:buNone/>
            </a:pPr>
            <a:r>
              <a:rPr lang="en-US" sz="1000" dirty="0">
                <a:hlinkClick r:id="rId3"/>
              </a:rPr>
              <a:t>https://www.cfatoronto.ca/researchchallenge</a:t>
            </a:r>
            <a:endParaRPr lang="en-US" sz="1000" dirty="0">
              <a:latin typeface="Arial" charset="0"/>
              <a:cs typeface="Arial" charset="0"/>
            </a:endParaRPr>
          </a:p>
          <a:p>
            <a:pPr marL="0" indent="0" defTabSz="342900" eaLnBrk="0" fontAlgn="base" hangingPunct="0">
              <a:lnSpc>
                <a:spcPct val="90000"/>
              </a:lnSpc>
              <a:spcAft>
                <a:spcPct val="0"/>
              </a:spcAft>
              <a:buNone/>
            </a:pPr>
            <a:endParaRPr lang="en-US" sz="800" dirty="0">
              <a:latin typeface="Arial" charset="0"/>
              <a:cs typeface="Arial" charset="0"/>
            </a:endParaRPr>
          </a:p>
          <a:p>
            <a:pPr marL="0" indent="0" defTabSz="342900" eaLnBrk="0" fontAlgn="base" hangingPunct="0">
              <a:spcAft>
                <a:spcPct val="0"/>
              </a:spcAft>
              <a:buNone/>
            </a:pPr>
            <a:r>
              <a:rPr lang="en-US" sz="1400" b="1" dirty="0">
                <a:latin typeface="Arial" charset="0"/>
                <a:cs typeface="Arial" charset="0"/>
              </a:rPr>
              <a:t>CFA Societies Canada Ethics Challenge </a:t>
            </a:r>
          </a:p>
          <a:p>
            <a:pPr marL="0" indent="0" defTabSz="342900" eaLnBrk="0" fontAlgn="base" hangingPunct="0">
              <a:spcAft>
                <a:spcPct val="0"/>
              </a:spcAft>
              <a:buNone/>
            </a:pPr>
            <a:r>
              <a:rPr lang="en-US" sz="1000" b="1" dirty="0">
                <a:latin typeface="Arial" charset="0"/>
                <a:cs typeface="Arial" charset="0"/>
              </a:rPr>
              <a:t>CFA Society Toronto Local Competition</a:t>
            </a:r>
          </a:p>
          <a:p>
            <a:pPr marL="0" indent="0" defTabSz="342900" fontAlgn="base">
              <a:lnSpc>
                <a:spcPct val="90000"/>
              </a:lnSpc>
              <a:spcAft>
                <a:spcPct val="0"/>
              </a:spcAft>
              <a:buNone/>
            </a:pPr>
            <a:r>
              <a:rPr lang="en-US" sz="1000" dirty="0">
                <a:cs typeface="Arial"/>
              </a:rPr>
              <a:t>The Ethics Challenge is designed to increase students’ awareness of the ethical dilemmas they may face as future investment management professionals. Student teams from finance or economics programs are given an ethics case to study and evaluate. Each team then presents its analysis and recommendations, to a panel of judges.</a:t>
            </a:r>
          </a:p>
          <a:p>
            <a:pPr marL="0" indent="0" defTabSz="342900" fontAlgn="base">
              <a:lnSpc>
                <a:spcPct val="90000"/>
              </a:lnSpc>
              <a:spcAft>
                <a:spcPct val="0"/>
              </a:spcAft>
              <a:buNone/>
            </a:pPr>
            <a:r>
              <a:rPr lang="en-US" sz="1000" dirty="0">
                <a:hlinkClick r:id="rId4"/>
              </a:rPr>
              <a:t>https://www.cfatoronto.ca/ethicschallenge</a:t>
            </a:r>
            <a:endParaRPr lang="en-US" sz="800" dirty="0">
              <a:latin typeface="Arial" charset="0"/>
              <a:cs typeface="Arial" charset="0"/>
            </a:endParaRPr>
          </a:p>
          <a:p>
            <a:pPr marL="0" indent="0" defTabSz="342900" fontAlgn="base">
              <a:lnSpc>
                <a:spcPct val="90000"/>
              </a:lnSpc>
              <a:spcAft>
                <a:spcPct val="0"/>
              </a:spcAft>
              <a:buNone/>
            </a:pPr>
            <a:endParaRPr lang="en-US" sz="750" dirty="0">
              <a:latin typeface="Arial" charset="0"/>
              <a:cs typeface="Arial" charset="0"/>
            </a:endParaRPr>
          </a:p>
        </p:txBody>
      </p:sp>
      <p:sp>
        <p:nvSpPr>
          <p:cNvPr id="5" name="Slide Number Placeholder 4"/>
          <p:cNvSpPr>
            <a:spLocks noGrp="1"/>
          </p:cNvSpPr>
          <p:nvPr>
            <p:ph type="sldNum" sz="quarter" idx="12"/>
          </p:nvPr>
        </p:nvSpPr>
        <p:spPr/>
        <p:txBody>
          <a:bodyPr/>
          <a:lstStyle/>
          <a:p>
            <a:fld id="{4E4A4924-7CC3-4BF6-9C5C-A8E770D15754}" type="slidenum">
              <a:rPr lang="en-CA" smtClean="0"/>
              <a:pPr/>
              <a:t>30</a:t>
            </a:fld>
            <a:endParaRPr lang="en-CA"/>
          </a:p>
        </p:txBody>
      </p:sp>
      <p:pic>
        <p:nvPicPr>
          <p:cNvPr id="4" name="Picture 3">
            <a:extLst>
              <a:ext uri="{FF2B5EF4-FFF2-40B4-BE49-F238E27FC236}">
                <a16:creationId xmlns:a16="http://schemas.microsoft.com/office/drawing/2014/main" id="{BC307AB9-9EC2-454F-8275-6BBEDDEDDD48}"/>
              </a:ext>
            </a:extLst>
          </p:cNvPr>
          <p:cNvPicPr>
            <a:picLocks noChangeAspect="1"/>
          </p:cNvPicPr>
          <p:nvPr/>
        </p:nvPicPr>
        <p:blipFill rotWithShape="1">
          <a:blip r:embed="rId5" cstate="print"/>
          <a:srcRect t="34303" b="33182"/>
          <a:stretch/>
        </p:blipFill>
        <p:spPr>
          <a:xfrm>
            <a:off x="300183" y="214421"/>
            <a:ext cx="7208306" cy="1888833"/>
          </a:xfrm>
          <a:prstGeom prst="rect">
            <a:avLst/>
          </a:prstGeom>
        </p:spPr>
      </p:pic>
    </p:spTree>
    <p:extLst>
      <p:ext uri="{BB962C8B-B14F-4D97-AF65-F5344CB8AC3E}">
        <p14:creationId xmlns:p14="http://schemas.microsoft.com/office/powerpoint/2010/main" val="1644288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A631-37D1-4D28-8D63-4CC1536C29D1}"/>
              </a:ext>
            </a:extLst>
          </p:cNvPr>
          <p:cNvSpPr>
            <a:spLocks noGrp="1"/>
          </p:cNvSpPr>
          <p:nvPr>
            <p:ph type="title"/>
          </p:nvPr>
        </p:nvSpPr>
        <p:spPr>
          <a:xfrm>
            <a:off x="487985" y="136773"/>
            <a:ext cx="8375904" cy="857250"/>
          </a:xfrm>
        </p:spPr>
        <p:txBody>
          <a:bodyPr>
            <a:normAutofit/>
          </a:bodyPr>
          <a:lstStyle/>
          <a:p>
            <a:br>
              <a:rPr lang="en-CA" sz="1800" b="0" i="0" u="none" strike="noStrike" baseline="0" dirty="0">
                <a:solidFill>
                  <a:srgbClr val="000000"/>
                </a:solidFill>
                <a:latin typeface="Calibri" panose="020F0502020204030204" pitchFamily="34" charset="0"/>
              </a:rPr>
            </a:br>
            <a:r>
              <a:rPr lang="en-CA" sz="3200" b="1" i="0" u="none" strike="noStrike" baseline="0" dirty="0">
                <a:solidFill>
                  <a:schemeClr val="bg2"/>
                </a:solidFill>
                <a:latin typeface="Calibri" panose="020F0502020204030204" pitchFamily="34" charset="0"/>
              </a:rPr>
              <a:t>Awards</a:t>
            </a:r>
            <a:endParaRPr lang="en-CA" dirty="0">
              <a:solidFill>
                <a:schemeClr val="bg2"/>
              </a:solidFill>
            </a:endParaRPr>
          </a:p>
        </p:txBody>
      </p:sp>
      <p:sp>
        <p:nvSpPr>
          <p:cNvPr id="4" name="Content Placeholder 2">
            <a:extLst>
              <a:ext uri="{FF2B5EF4-FFF2-40B4-BE49-F238E27FC236}">
                <a16:creationId xmlns:a16="http://schemas.microsoft.com/office/drawing/2014/main" id="{795A64B9-8BC3-4413-8636-DF17625F9B28}"/>
              </a:ext>
            </a:extLst>
          </p:cNvPr>
          <p:cNvSpPr>
            <a:spLocks noGrp="1"/>
          </p:cNvSpPr>
          <p:nvPr>
            <p:ph idx="1"/>
          </p:nvPr>
        </p:nvSpPr>
        <p:spPr>
          <a:xfrm>
            <a:off x="3586656" y="994023"/>
            <a:ext cx="5277234" cy="4425523"/>
          </a:xfrm>
        </p:spPr>
        <p:txBody>
          <a:bodyPr>
            <a:noAutofit/>
          </a:bodyPr>
          <a:lstStyle/>
          <a:p>
            <a:pPr marL="0" indent="0" defTabSz="342900" eaLnBrk="0" fontAlgn="base" hangingPunct="0">
              <a:spcAft>
                <a:spcPct val="0"/>
              </a:spcAft>
              <a:buNone/>
            </a:pPr>
            <a:r>
              <a:rPr lang="en-US" sz="1800" b="1" dirty="0">
                <a:solidFill>
                  <a:schemeClr val="tx1">
                    <a:lumMod val="50000"/>
                    <a:lumOff val="50000"/>
                  </a:schemeClr>
                </a:solidFill>
                <a:latin typeface="Arial" charset="0"/>
                <a:cs typeface="Arial" charset="0"/>
              </a:rPr>
              <a:t>3</a:t>
            </a:r>
            <a:r>
              <a:rPr lang="en-US" sz="1800" b="1" baseline="30000" dirty="0">
                <a:solidFill>
                  <a:schemeClr val="tx1">
                    <a:lumMod val="50000"/>
                    <a:lumOff val="50000"/>
                  </a:schemeClr>
                </a:solidFill>
                <a:latin typeface="Arial" charset="0"/>
                <a:cs typeface="Arial" charset="0"/>
              </a:rPr>
              <a:t>rd</a:t>
            </a:r>
            <a:r>
              <a:rPr lang="en-US" sz="1800" b="1" dirty="0">
                <a:solidFill>
                  <a:schemeClr val="tx1">
                    <a:lumMod val="50000"/>
                    <a:lumOff val="50000"/>
                  </a:schemeClr>
                </a:solidFill>
                <a:latin typeface="Arial" charset="0"/>
                <a:cs typeface="Arial" charset="0"/>
              </a:rPr>
              <a:t> and 4</a:t>
            </a:r>
            <a:r>
              <a:rPr lang="en-US" sz="1800" b="1" baseline="30000" dirty="0">
                <a:solidFill>
                  <a:schemeClr val="tx1">
                    <a:lumMod val="50000"/>
                    <a:lumOff val="50000"/>
                  </a:schemeClr>
                </a:solidFill>
                <a:latin typeface="Arial" charset="0"/>
                <a:cs typeface="Arial" charset="0"/>
              </a:rPr>
              <a:t>th</a:t>
            </a:r>
            <a:r>
              <a:rPr lang="en-US" sz="1800" b="1" dirty="0">
                <a:solidFill>
                  <a:schemeClr val="tx1">
                    <a:lumMod val="50000"/>
                    <a:lumOff val="50000"/>
                  </a:schemeClr>
                </a:solidFill>
                <a:latin typeface="Arial" charset="0"/>
                <a:cs typeface="Arial" charset="0"/>
              </a:rPr>
              <a:t> year Undergraduate Scholarship Award</a:t>
            </a:r>
          </a:p>
          <a:p>
            <a:pPr marL="0" indent="0" defTabSz="342900" eaLnBrk="0" fontAlgn="base" hangingPunct="0">
              <a:spcAft>
                <a:spcPct val="0"/>
              </a:spcAft>
              <a:buNone/>
            </a:pPr>
            <a:r>
              <a:rPr lang="en-CA" sz="1200" dirty="0">
                <a:solidFill>
                  <a:schemeClr val="tx1">
                    <a:lumMod val="50000"/>
                    <a:lumOff val="50000"/>
                  </a:schemeClr>
                </a:solidFill>
                <a:latin typeface="+mj-lt"/>
                <a:cs typeface="Arial"/>
              </a:rPr>
              <a:t>Three 3</a:t>
            </a:r>
            <a:r>
              <a:rPr lang="en-CA" sz="1200" baseline="30000" dirty="0">
                <a:solidFill>
                  <a:schemeClr val="tx1">
                    <a:lumMod val="50000"/>
                    <a:lumOff val="50000"/>
                  </a:schemeClr>
                </a:solidFill>
                <a:latin typeface="+mj-lt"/>
                <a:cs typeface="Arial"/>
              </a:rPr>
              <a:t>rd</a:t>
            </a:r>
            <a:r>
              <a:rPr lang="en-CA" sz="1200" dirty="0">
                <a:solidFill>
                  <a:schemeClr val="tx1">
                    <a:lumMod val="50000"/>
                    <a:lumOff val="50000"/>
                  </a:schemeClr>
                </a:solidFill>
                <a:latin typeface="+mj-lt"/>
                <a:cs typeface="Arial"/>
              </a:rPr>
              <a:t> year and three 4</a:t>
            </a:r>
            <a:r>
              <a:rPr lang="en-CA" sz="1200" baseline="30000" dirty="0">
                <a:solidFill>
                  <a:schemeClr val="tx1">
                    <a:lumMod val="50000"/>
                    <a:lumOff val="50000"/>
                  </a:schemeClr>
                </a:solidFill>
                <a:latin typeface="+mj-lt"/>
                <a:cs typeface="Arial"/>
              </a:rPr>
              <a:t>th</a:t>
            </a:r>
            <a:r>
              <a:rPr lang="en-CA" sz="1200" dirty="0">
                <a:solidFill>
                  <a:schemeClr val="tx1">
                    <a:lumMod val="50000"/>
                    <a:lumOff val="50000"/>
                  </a:schemeClr>
                </a:solidFill>
                <a:latin typeface="+mj-lt"/>
                <a:cs typeface="Arial"/>
              </a:rPr>
              <a:t> year scholarships. First place $3,000, second place $2,000 and third place $1,000 (CAD) are given to select candidates who are in their third- or fourth- year of finance and economic study and have a minimum 3.0 GPA (or equivalent) in their program. </a:t>
            </a:r>
          </a:p>
          <a:p>
            <a:pPr marL="0" indent="0" defTabSz="342900" eaLnBrk="0" fontAlgn="base" hangingPunct="0">
              <a:spcAft>
                <a:spcPct val="0"/>
              </a:spcAft>
              <a:buNone/>
            </a:pPr>
            <a:endParaRPr lang="en-CA" sz="1050" dirty="0">
              <a:solidFill>
                <a:schemeClr val="tx1">
                  <a:lumMod val="50000"/>
                  <a:lumOff val="50000"/>
                </a:schemeClr>
              </a:solidFill>
              <a:latin typeface="+mj-lt"/>
              <a:cs typeface="Arial"/>
            </a:endParaRPr>
          </a:p>
          <a:p>
            <a:pPr marL="0" indent="0" defTabSz="342900" eaLnBrk="0" fontAlgn="base" hangingPunct="0">
              <a:spcAft>
                <a:spcPct val="0"/>
              </a:spcAft>
              <a:buNone/>
            </a:pPr>
            <a:r>
              <a:rPr lang="en-CA" sz="1800" b="1" dirty="0">
                <a:solidFill>
                  <a:schemeClr val="tx1">
                    <a:lumMod val="50000"/>
                    <a:lumOff val="50000"/>
                  </a:schemeClr>
                </a:solidFill>
                <a:latin typeface="Arial" charset="0"/>
                <a:cs typeface="Arial" charset="0"/>
              </a:rPr>
              <a:t>Hillsdale Investment Research Award</a:t>
            </a:r>
          </a:p>
          <a:p>
            <a:pPr marL="0" indent="0" defTabSz="342900" eaLnBrk="0" fontAlgn="base" hangingPunct="0">
              <a:spcAft>
                <a:spcPct val="0"/>
              </a:spcAft>
              <a:buNone/>
            </a:pPr>
            <a:r>
              <a:rPr lang="en-US" sz="1200" dirty="0">
                <a:solidFill>
                  <a:schemeClr val="tx1">
                    <a:lumMod val="50000"/>
                    <a:lumOff val="50000"/>
                  </a:schemeClr>
                </a:solidFill>
                <a:latin typeface="+mj-lt"/>
                <a:cs typeface="Arial"/>
              </a:rPr>
              <a:t>Hillsdale Investment Management Inc. and CFA Society Toronto are committed to advancing the knowledge of investment management practices through the publication of quality academic and practitioner-relevant research. Submit your research paper for a chance to receive $10,000 CAD.</a:t>
            </a:r>
          </a:p>
          <a:p>
            <a:pPr marL="0" indent="0" defTabSz="342900" eaLnBrk="0" fontAlgn="base" hangingPunct="0">
              <a:spcAft>
                <a:spcPct val="0"/>
              </a:spcAft>
              <a:buNone/>
            </a:pPr>
            <a:endParaRPr lang="en-CA" sz="1200" dirty="0">
              <a:solidFill>
                <a:schemeClr val="tx1">
                  <a:lumMod val="50000"/>
                  <a:lumOff val="50000"/>
                </a:schemeClr>
              </a:solidFill>
              <a:latin typeface="+mj-lt"/>
              <a:cs typeface="Arial"/>
            </a:endParaRPr>
          </a:p>
          <a:p>
            <a:pPr marL="0" indent="0" algn="ctr" defTabSz="342900" fontAlgn="base">
              <a:lnSpc>
                <a:spcPct val="90000"/>
              </a:lnSpc>
              <a:spcAft>
                <a:spcPct val="0"/>
              </a:spcAft>
              <a:buNone/>
            </a:pPr>
            <a:r>
              <a:rPr lang="en-US" sz="1400" dirty="0">
                <a:solidFill>
                  <a:srgbClr val="0070C0"/>
                </a:solidFill>
                <a:latin typeface="Arial" charset="0"/>
                <a:cs typeface="Arial" charset="0"/>
                <a:hlinkClick r:id="rId2"/>
              </a:rPr>
              <a:t>https://www.cfatoronto.ca/awards</a:t>
            </a:r>
            <a:endParaRPr lang="en-US" sz="1400" dirty="0">
              <a:solidFill>
                <a:srgbClr val="0070C0"/>
              </a:solidFill>
              <a:latin typeface="Arial" charset="0"/>
              <a:cs typeface="Arial" charset="0"/>
            </a:endParaRPr>
          </a:p>
          <a:p>
            <a:pPr marL="0" indent="0" algn="ctr" defTabSz="342900" fontAlgn="base">
              <a:lnSpc>
                <a:spcPct val="90000"/>
              </a:lnSpc>
              <a:spcAft>
                <a:spcPct val="0"/>
              </a:spcAft>
              <a:buNone/>
            </a:pPr>
            <a:endParaRPr lang="en-US" sz="900" dirty="0">
              <a:solidFill>
                <a:schemeClr val="tx1">
                  <a:lumMod val="50000"/>
                  <a:lumOff val="50000"/>
                </a:schemeClr>
              </a:solidFill>
              <a:latin typeface="Arial" charset="0"/>
              <a:cs typeface="Arial" charset="0"/>
            </a:endParaRPr>
          </a:p>
        </p:txBody>
      </p:sp>
      <p:pic>
        <p:nvPicPr>
          <p:cNvPr id="1026" name="Picture 2" descr="2020 Undergraduate Finance &amp; Economics Scholarship Award">
            <a:extLst>
              <a:ext uri="{FF2B5EF4-FFF2-40B4-BE49-F238E27FC236}">
                <a16:creationId xmlns:a16="http://schemas.microsoft.com/office/drawing/2014/main" id="{53ADD300-3062-4A60-9EEF-086DE7A9DF6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420" b="95580" l="15118" r="82118">
                        <a14:foregroundMark x1="54941" y1="7893" x2="54941" y2="7893"/>
                        <a14:foregroundMark x1="56412" y1="7340" x2="56412" y2="7340"/>
                        <a14:foregroundMark x1="38941" y1="24388" x2="38941" y2="24388"/>
                        <a14:foregroundMark x1="65588" y1="95659" x2="65588" y2="95659"/>
                        <a14:foregroundMark x1="68353" y1="32518" x2="68353" y2="32518"/>
                        <a14:foregroundMark x1="55059" y1="4420" x2="55059" y2="4420"/>
                        <a14:foregroundMark x1="53882" y1="5130" x2="53882" y2="5130"/>
                        <a14:foregroundMark x1="52294" y1="6235" x2="52294" y2="6235"/>
                        <a14:foregroundMark x1="52294" y1="6235" x2="52294" y2="6235"/>
                        <a14:foregroundMark x1="65353" y1="31886" x2="65353" y2="31886"/>
                        <a14:foregroundMark x1="66706" y1="31886" x2="66706" y2="31886"/>
                        <a14:foregroundMark x1="67706" y1="32518" x2="67706" y2="32518"/>
                        <a14:backgroundMark x1="52706" y1="6867" x2="52706" y2="6867"/>
                        <a14:backgroundMark x1="56941" y1="7656" x2="56941" y2="7656"/>
                      </a14:backgroundRemoval>
                    </a14:imgEffect>
                  </a14:imgLayer>
                </a14:imgProps>
              </a:ext>
              <a:ext uri="{28A0092B-C50C-407E-A947-70E740481C1C}">
                <a14:useLocalDpi xmlns:a14="http://schemas.microsoft.com/office/drawing/2010/main" val="0"/>
              </a:ext>
            </a:extLst>
          </a:blip>
          <a:srcRect l="6855" r="9459"/>
          <a:stretch/>
        </p:blipFill>
        <p:spPr bwMode="auto">
          <a:xfrm>
            <a:off x="67276" y="1347952"/>
            <a:ext cx="3809709" cy="339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874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9CE6-1A11-4126-9071-158F5D30CB56}"/>
              </a:ext>
            </a:extLst>
          </p:cNvPr>
          <p:cNvSpPr>
            <a:spLocks noGrp="1"/>
          </p:cNvSpPr>
          <p:nvPr>
            <p:ph type="title"/>
          </p:nvPr>
        </p:nvSpPr>
        <p:spPr/>
        <p:txBody>
          <a:bodyPr>
            <a:normAutofit/>
          </a:bodyPr>
          <a:lstStyle/>
          <a:p>
            <a:r>
              <a:rPr lang="en-CA" sz="3200" b="1" dirty="0">
                <a:solidFill>
                  <a:schemeClr val="bg2"/>
                </a:solidFill>
                <a:latin typeface="Calibri" panose="020F0502020204030204" pitchFamily="34" charset="0"/>
              </a:rPr>
              <a:t>Upcoming Events</a:t>
            </a:r>
            <a:endParaRPr lang="en-US" sz="3200" b="1" dirty="0">
              <a:solidFill>
                <a:schemeClr val="bg2"/>
              </a:solidFill>
              <a:latin typeface="Calibri" panose="020F0502020204030204" pitchFamily="34" charset="0"/>
            </a:endParaRPr>
          </a:p>
        </p:txBody>
      </p:sp>
      <p:sp>
        <p:nvSpPr>
          <p:cNvPr id="11" name="Content Placeholder 2">
            <a:extLst>
              <a:ext uri="{FF2B5EF4-FFF2-40B4-BE49-F238E27FC236}">
                <a16:creationId xmlns:a16="http://schemas.microsoft.com/office/drawing/2014/main" id="{4D386DCF-1242-46BD-89A1-4A68AC56EE3C}"/>
              </a:ext>
            </a:extLst>
          </p:cNvPr>
          <p:cNvSpPr>
            <a:spLocks noGrp="1"/>
          </p:cNvSpPr>
          <p:nvPr>
            <p:ph idx="1"/>
          </p:nvPr>
        </p:nvSpPr>
        <p:spPr>
          <a:xfrm>
            <a:off x="829875" y="1127028"/>
            <a:ext cx="7276779" cy="3543299"/>
          </a:xfrm>
        </p:spPr>
        <p:txBody>
          <a:bodyPr>
            <a:normAutofit/>
          </a:bodyPr>
          <a:lstStyle/>
          <a:p>
            <a:pPr marL="6858" indent="0">
              <a:spcBef>
                <a:spcPts val="0"/>
              </a:spcBef>
              <a:spcAft>
                <a:spcPts val="1350"/>
              </a:spcAft>
              <a:buNone/>
            </a:pPr>
            <a:endParaRPr lang="en-US" sz="1425" b="1" dirty="0">
              <a:solidFill>
                <a:schemeClr val="tx1">
                  <a:lumMod val="75000"/>
                </a:schemeClr>
              </a:solidFill>
            </a:endParaRPr>
          </a:p>
          <a:p>
            <a:pPr>
              <a:spcBef>
                <a:spcPts val="0"/>
              </a:spcBef>
              <a:spcAft>
                <a:spcPts val="1350"/>
              </a:spcAft>
            </a:pPr>
            <a:r>
              <a:rPr lang="en-CA" sz="1425" b="1" dirty="0">
                <a:solidFill>
                  <a:srgbClr val="000000"/>
                </a:solidFill>
                <a:cs typeface="Aharoni" pitchFamily="2" charset="-79"/>
              </a:rPr>
              <a:t>Thu. April 1, 21 	</a:t>
            </a:r>
            <a:r>
              <a:rPr lang="en-US" sz="1425" b="1" dirty="0">
                <a:solidFill>
                  <a:srgbClr val="000000"/>
                </a:solidFill>
                <a:cs typeface="Aharoni" pitchFamily="2" charset="-79"/>
              </a:rPr>
              <a:t>CFA Program and Career Insights Speaker Series (4)</a:t>
            </a:r>
          </a:p>
          <a:p>
            <a:pPr marL="6858" indent="0">
              <a:spcBef>
                <a:spcPts val="0"/>
              </a:spcBef>
              <a:spcAft>
                <a:spcPts val="1350"/>
              </a:spcAft>
              <a:buNone/>
            </a:pPr>
            <a:r>
              <a:rPr lang="en-US" sz="1425" dirty="0">
                <a:solidFill>
                  <a:srgbClr val="000000"/>
                </a:solidFill>
                <a:cs typeface="Aharoni" pitchFamily="2" charset="-79"/>
              </a:rPr>
              <a:t>			</a:t>
            </a:r>
            <a:r>
              <a:rPr lang="en-CA" sz="1425" b="1" dirty="0">
                <a:solidFill>
                  <a:srgbClr val="000000"/>
                </a:solidFill>
                <a:cs typeface="Aharoni" pitchFamily="2" charset="-79"/>
              </a:rPr>
              <a:t>Stephanie Poon, CFA</a:t>
            </a:r>
            <a:br>
              <a:rPr lang="en-CA" sz="1425" b="1" dirty="0">
                <a:solidFill>
                  <a:srgbClr val="000000"/>
                </a:solidFill>
                <a:cs typeface="Aharoni" pitchFamily="2" charset="-79"/>
              </a:rPr>
            </a:br>
            <a:r>
              <a:rPr lang="en-CA" sz="1425" b="1" dirty="0">
                <a:solidFill>
                  <a:srgbClr val="000000"/>
                </a:solidFill>
                <a:cs typeface="Aharoni" pitchFamily="2" charset="-79"/>
              </a:rPr>
              <a:t>			</a:t>
            </a:r>
            <a:r>
              <a:rPr lang="en-CA" sz="1425" dirty="0">
                <a:solidFill>
                  <a:srgbClr val="000000"/>
                </a:solidFill>
                <a:cs typeface="Aharoni" pitchFamily="2" charset="-79"/>
              </a:rPr>
              <a:t>Vice President </a:t>
            </a:r>
            <a:br>
              <a:rPr lang="en-CA" sz="1425" dirty="0">
                <a:solidFill>
                  <a:srgbClr val="000000"/>
                </a:solidFill>
                <a:cs typeface="Aharoni" pitchFamily="2" charset="-79"/>
              </a:rPr>
            </a:br>
            <a:r>
              <a:rPr lang="en-CA" sz="1425" dirty="0">
                <a:solidFill>
                  <a:srgbClr val="000000"/>
                </a:solidFill>
                <a:cs typeface="Aharoni" pitchFamily="2" charset="-79"/>
              </a:rPr>
              <a:t>			RBC Capital Markets</a:t>
            </a:r>
          </a:p>
          <a:p>
            <a:pPr marL="6858" indent="0">
              <a:spcBef>
                <a:spcPts val="0"/>
              </a:spcBef>
              <a:spcAft>
                <a:spcPts val="1350"/>
              </a:spcAft>
              <a:buNone/>
            </a:pPr>
            <a:endParaRPr lang="en-CA" sz="1425" dirty="0">
              <a:solidFill>
                <a:srgbClr val="000000"/>
              </a:solidFill>
              <a:cs typeface="Aharoni" pitchFamily="2" charset="-79"/>
            </a:endParaRPr>
          </a:p>
          <a:p>
            <a:pPr marL="6858" indent="0">
              <a:spcBef>
                <a:spcPts val="0"/>
              </a:spcBef>
              <a:spcAft>
                <a:spcPts val="1350"/>
              </a:spcAft>
              <a:buNone/>
            </a:pPr>
            <a:r>
              <a:rPr lang="en-CA" sz="1425" dirty="0">
                <a:solidFill>
                  <a:srgbClr val="000000"/>
                </a:solidFill>
                <a:cs typeface="Aharoni" pitchFamily="2" charset="-79"/>
              </a:rPr>
              <a:t>For more details, please contact </a:t>
            </a:r>
            <a:r>
              <a:rPr lang="en-CA" sz="1425" dirty="0">
                <a:solidFill>
                  <a:srgbClr val="000000"/>
                </a:solidFill>
                <a:cs typeface="Aharoni" pitchFamily="2" charset="-79"/>
                <a:hlinkClick r:id="rId3"/>
              </a:rPr>
              <a:t>info@cfatoronto.ca</a:t>
            </a:r>
            <a:endParaRPr lang="en-CA" sz="1425" dirty="0">
              <a:solidFill>
                <a:srgbClr val="000000"/>
              </a:solidFill>
              <a:cs typeface="Aharoni" pitchFamily="2" charset="-79"/>
            </a:endParaRPr>
          </a:p>
          <a:p>
            <a:pPr marL="6858" indent="0">
              <a:spcBef>
                <a:spcPts val="0"/>
              </a:spcBef>
              <a:spcAft>
                <a:spcPts val="1350"/>
              </a:spcAft>
              <a:buNone/>
            </a:pPr>
            <a:endParaRPr lang="en-CA" sz="1425" dirty="0">
              <a:solidFill>
                <a:srgbClr val="000000"/>
              </a:solidFill>
              <a:cs typeface="Aharoni" pitchFamily="2" charset="-79"/>
            </a:endParaRPr>
          </a:p>
          <a:p>
            <a:pPr marL="6858" indent="0">
              <a:spcBef>
                <a:spcPts val="0"/>
              </a:spcBef>
              <a:spcAft>
                <a:spcPts val="1350"/>
              </a:spcAft>
              <a:buNone/>
            </a:pPr>
            <a:endParaRPr lang="en-CA" sz="1800" dirty="0">
              <a:solidFill>
                <a:srgbClr val="000000"/>
              </a:solidFill>
              <a:latin typeface="Arial" panose="020B0604020202020204" pitchFamily="34" charset="0"/>
              <a:ea typeface="Calibri" panose="020F0502020204030204" pitchFamily="34" charset="0"/>
            </a:endParaRPr>
          </a:p>
          <a:p>
            <a:pPr marL="6858" indent="0">
              <a:spcBef>
                <a:spcPts val="0"/>
              </a:spcBef>
              <a:spcAft>
                <a:spcPts val="1350"/>
              </a:spcAft>
              <a:buNone/>
            </a:pPr>
            <a:endParaRPr lang="en-CA" sz="1800" dirty="0">
              <a:solidFill>
                <a:srgbClr val="000000"/>
              </a:solidFill>
              <a:effectLst/>
              <a:latin typeface="Arial" panose="020B0604020202020204" pitchFamily="34" charset="0"/>
              <a:ea typeface="Calibri" panose="020F0502020204030204" pitchFamily="34" charset="0"/>
            </a:endParaRPr>
          </a:p>
          <a:p>
            <a:pPr marL="6858" indent="0">
              <a:spcBef>
                <a:spcPts val="0"/>
              </a:spcBef>
              <a:spcAft>
                <a:spcPts val="1350"/>
              </a:spcAft>
              <a:buNone/>
            </a:pPr>
            <a:endParaRPr lang="en-CA" sz="1800" dirty="0">
              <a:solidFill>
                <a:srgbClr val="000000"/>
              </a:solidFill>
              <a:latin typeface="Arial" panose="020B0604020202020204" pitchFamily="34" charset="0"/>
              <a:cs typeface="Aharoni" pitchFamily="2" charset="-79"/>
            </a:endParaRPr>
          </a:p>
          <a:p>
            <a:pPr marL="6858" indent="0">
              <a:spcBef>
                <a:spcPts val="0"/>
              </a:spcBef>
              <a:spcAft>
                <a:spcPts val="1350"/>
              </a:spcAft>
              <a:buNone/>
            </a:pPr>
            <a:endParaRPr lang="en-US" sz="1425" dirty="0">
              <a:solidFill>
                <a:srgbClr val="000000"/>
              </a:solidFill>
              <a:cs typeface="Aharoni" pitchFamily="2" charset="-79"/>
            </a:endParaRPr>
          </a:p>
          <a:p>
            <a:pPr marL="6858" indent="0">
              <a:spcBef>
                <a:spcPts val="0"/>
              </a:spcBef>
              <a:spcAft>
                <a:spcPts val="1350"/>
              </a:spcAft>
              <a:buNone/>
            </a:pPr>
            <a:endParaRPr lang="en-US" sz="1425" dirty="0">
              <a:solidFill>
                <a:srgbClr val="000000"/>
              </a:solidFill>
              <a:cs typeface="Aharoni" pitchFamily="2" charset="-79"/>
            </a:endParaRPr>
          </a:p>
          <a:p>
            <a:pPr marL="6858" indent="0">
              <a:spcBef>
                <a:spcPts val="0"/>
              </a:spcBef>
              <a:spcAft>
                <a:spcPts val="1350"/>
              </a:spcAft>
              <a:buNone/>
            </a:pPr>
            <a:endParaRPr lang="en-US" sz="1425" dirty="0">
              <a:solidFill>
                <a:schemeClr val="tx1">
                  <a:lumMod val="75000"/>
                </a:schemeClr>
              </a:solidFill>
              <a:cs typeface="Aharoni" pitchFamily="2" charset="-79"/>
            </a:endParaRPr>
          </a:p>
        </p:txBody>
      </p:sp>
      <p:sp>
        <p:nvSpPr>
          <p:cNvPr id="5" name="Slide Number Placeholder 4"/>
          <p:cNvSpPr>
            <a:spLocks noGrp="1"/>
          </p:cNvSpPr>
          <p:nvPr>
            <p:ph type="sldNum" sz="quarter" idx="12"/>
          </p:nvPr>
        </p:nvSpPr>
        <p:spPr/>
        <p:txBody>
          <a:bodyPr/>
          <a:lstStyle/>
          <a:p>
            <a:fld id="{4E4A4924-7CC3-4BF6-9C5C-A8E770D15754}" type="slidenum">
              <a:rPr lang="en-CA" smtClean="0"/>
              <a:pPr/>
              <a:t>32</a:t>
            </a:fld>
            <a:endParaRPr lang="en-CA"/>
          </a:p>
        </p:txBody>
      </p:sp>
    </p:spTree>
    <p:extLst>
      <p:ext uri="{BB962C8B-B14F-4D97-AF65-F5344CB8AC3E}">
        <p14:creationId xmlns:p14="http://schemas.microsoft.com/office/powerpoint/2010/main" val="1520193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41F8-469F-41F6-91F5-5268645CAD69}"/>
              </a:ext>
            </a:extLst>
          </p:cNvPr>
          <p:cNvSpPr>
            <a:spLocks noGrp="1"/>
          </p:cNvSpPr>
          <p:nvPr>
            <p:ph type="title"/>
          </p:nvPr>
        </p:nvSpPr>
        <p:spPr>
          <a:xfrm>
            <a:off x="906152" y="308310"/>
            <a:ext cx="6281928" cy="857250"/>
          </a:xfrm>
        </p:spPr>
        <p:txBody>
          <a:bodyPr/>
          <a:lstStyle/>
          <a:p>
            <a:r>
              <a:rPr lang="en-CA" sz="3200" b="1" dirty="0">
                <a:solidFill>
                  <a:schemeClr val="bg2"/>
                </a:solidFill>
                <a:latin typeface="Calibri" panose="020F0502020204030204" pitchFamily="34" charset="0"/>
              </a:rPr>
              <a:t>Brian Madden, CFA, CFP</a:t>
            </a:r>
            <a:endParaRPr lang="en-US" sz="3200" b="1" dirty="0">
              <a:solidFill>
                <a:schemeClr val="bg2"/>
              </a:solidFill>
              <a:latin typeface="Calibri" panose="020F0502020204030204" pitchFamily="34" charset="0"/>
            </a:endParaRPr>
          </a:p>
        </p:txBody>
      </p:sp>
      <p:sp>
        <p:nvSpPr>
          <p:cNvPr id="10" name="Content Placeholder 9">
            <a:extLst>
              <a:ext uri="{FF2B5EF4-FFF2-40B4-BE49-F238E27FC236}">
                <a16:creationId xmlns:a16="http://schemas.microsoft.com/office/drawing/2014/main" id="{D9A2C20B-732D-4A02-83F8-22E8CC8EEEC7}"/>
              </a:ext>
            </a:extLst>
          </p:cNvPr>
          <p:cNvSpPr>
            <a:spLocks noGrp="1"/>
          </p:cNvSpPr>
          <p:nvPr>
            <p:ph sz="half" idx="1"/>
          </p:nvPr>
        </p:nvSpPr>
        <p:spPr>
          <a:xfrm>
            <a:off x="3589453" y="1235807"/>
            <a:ext cx="4262701" cy="2177703"/>
          </a:xfrm>
        </p:spPr>
        <p:txBody>
          <a:bodyPr/>
          <a:lstStyle/>
          <a:p>
            <a:pPr>
              <a:buNone/>
            </a:pPr>
            <a:endParaRPr lang="en-US" dirty="0"/>
          </a:p>
          <a:p>
            <a:pPr>
              <a:buNone/>
            </a:pPr>
            <a:endParaRPr lang="en-US" dirty="0"/>
          </a:p>
          <a:p>
            <a:pPr>
              <a:buNone/>
            </a:pPr>
            <a:r>
              <a:rPr lang="en-US" sz="1600" b="0" i="0" dirty="0">
                <a:solidFill>
                  <a:srgbClr val="777777"/>
                </a:solidFill>
                <a:effectLst/>
                <a:latin typeface="arial" panose="020B0604020202020204" pitchFamily="34" charset="0"/>
              </a:rPr>
              <a:t>Senior Vice-President &amp; Portfolio Manager</a:t>
            </a:r>
          </a:p>
          <a:p>
            <a:pPr>
              <a:buNone/>
            </a:pPr>
            <a:r>
              <a:rPr lang="en-US" sz="1600" b="0" i="0" dirty="0" err="1">
                <a:solidFill>
                  <a:srgbClr val="777777"/>
                </a:solidFill>
                <a:effectLst/>
                <a:latin typeface="arial" panose="020B0604020202020204" pitchFamily="34" charset="0"/>
              </a:rPr>
              <a:t>Goodreid</a:t>
            </a:r>
            <a:r>
              <a:rPr lang="en-US" sz="1600" b="0" i="0" dirty="0">
                <a:solidFill>
                  <a:srgbClr val="777777"/>
                </a:solidFill>
                <a:effectLst/>
                <a:latin typeface="arial" panose="020B0604020202020204" pitchFamily="34" charset="0"/>
              </a:rPr>
              <a:t> Investment Counsel </a:t>
            </a:r>
            <a:endParaRPr lang="en-US" sz="1600" dirty="0"/>
          </a:p>
          <a:p>
            <a:endParaRPr lang="en-US" dirty="0"/>
          </a:p>
        </p:txBody>
      </p:sp>
      <p:sp>
        <p:nvSpPr>
          <p:cNvPr id="4" name="Slide Number Placeholder 3">
            <a:extLst>
              <a:ext uri="{FF2B5EF4-FFF2-40B4-BE49-F238E27FC236}">
                <a16:creationId xmlns:a16="http://schemas.microsoft.com/office/drawing/2014/main" id="{3E4DEFD6-35EA-457B-A250-B46BCDC7AEF7}"/>
              </a:ext>
            </a:extLst>
          </p:cNvPr>
          <p:cNvSpPr>
            <a:spLocks noGrp="1"/>
          </p:cNvSpPr>
          <p:nvPr>
            <p:ph type="sldNum" sz="quarter" idx="12"/>
          </p:nvPr>
        </p:nvSpPr>
        <p:spPr/>
        <p:txBody>
          <a:bodyPr/>
          <a:lstStyle/>
          <a:p>
            <a:fld id="{4E4A4924-7CC3-4BF6-9C5C-A8E770D15754}" type="slidenum">
              <a:rPr lang="en-US" smtClean="0"/>
              <a:pPr/>
              <a:t>33</a:t>
            </a:fld>
            <a:endParaRPr lang="en-US"/>
          </a:p>
        </p:txBody>
      </p:sp>
      <p:pic>
        <p:nvPicPr>
          <p:cNvPr id="3" name="Picture 2" descr="no image website">
            <a:extLst>
              <a:ext uri="{FF2B5EF4-FFF2-40B4-BE49-F238E27FC236}">
                <a16:creationId xmlns:a16="http://schemas.microsoft.com/office/drawing/2014/main" id="{5BF4B044-0CE1-4BD7-9EEA-E47A9E490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980" y="1391292"/>
            <a:ext cx="2106796" cy="2727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75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0EDBE-3F0A-4331-ACD6-F473C15397EB}"/>
              </a:ext>
            </a:extLst>
          </p:cNvPr>
          <p:cNvPicPr>
            <a:picLocks noChangeAspect="1"/>
          </p:cNvPicPr>
          <p:nvPr/>
        </p:nvPicPr>
        <p:blipFill>
          <a:blip r:embed="rId2"/>
          <a:stretch>
            <a:fillRect/>
          </a:stretch>
        </p:blipFill>
        <p:spPr>
          <a:xfrm>
            <a:off x="376465" y="50800"/>
            <a:ext cx="8391071" cy="4699000"/>
          </a:xfrm>
          <a:prstGeom prst="rect">
            <a:avLst/>
          </a:prstGeom>
          <a:noFill/>
        </p:spPr>
      </p:pic>
    </p:spTree>
    <p:extLst>
      <p:ext uri="{BB962C8B-B14F-4D97-AF65-F5344CB8AC3E}">
        <p14:creationId xmlns:p14="http://schemas.microsoft.com/office/powerpoint/2010/main" val="252590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41F8-469F-41F6-91F5-5268645CAD69}"/>
              </a:ext>
            </a:extLst>
          </p:cNvPr>
          <p:cNvSpPr>
            <a:spLocks noGrp="1"/>
          </p:cNvSpPr>
          <p:nvPr>
            <p:ph type="title"/>
          </p:nvPr>
        </p:nvSpPr>
        <p:spPr/>
        <p:txBody>
          <a:bodyPr/>
          <a:lstStyle/>
          <a:p>
            <a:r>
              <a:rPr lang="en-CA" sz="3200" b="1" dirty="0">
                <a:solidFill>
                  <a:schemeClr val="bg2"/>
                </a:solidFill>
                <a:latin typeface="Calibri" panose="020F0502020204030204" pitchFamily="34" charset="0"/>
                <a:cs typeface="Calibri" panose="020F0502020204030204" pitchFamily="34" charset="0"/>
              </a:rPr>
              <a:t>What is the CFA charter?</a:t>
            </a:r>
            <a:endParaRPr lang="en-US" sz="3200" b="1" dirty="0">
              <a:solidFill>
                <a:schemeClr val="bg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270BC5A-B0DA-4708-97A7-8E980E84FB70}"/>
              </a:ext>
            </a:extLst>
          </p:cNvPr>
          <p:cNvSpPr>
            <a:spLocks noGrp="1"/>
          </p:cNvSpPr>
          <p:nvPr>
            <p:ph idx="1"/>
          </p:nvPr>
        </p:nvSpPr>
        <p:spPr/>
        <p:txBody>
          <a:bodyPr>
            <a:normAutofit lnSpcReduction="10000"/>
          </a:bodyPr>
          <a:lstStyle/>
          <a:p>
            <a:pPr lvl="1">
              <a:buFont typeface="Wingdings" panose="05000000000000000000" pitchFamily="2" charset="2"/>
              <a:buChar char="§"/>
            </a:pPr>
            <a:r>
              <a:rPr lang="en-US" sz="1800" dirty="0">
                <a:solidFill>
                  <a:schemeClr val="tx1">
                    <a:lumMod val="75000"/>
                    <a:lumOff val="25000"/>
                  </a:schemeClr>
                </a:solidFill>
              </a:rPr>
              <a:t>Globally recognized professional designation</a:t>
            </a:r>
          </a:p>
          <a:p>
            <a:pPr lvl="1">
              <a:buFont typeface="Wingdings" panose="05000000000000000000" pitchFamily="2" charset="2"/>
              <a:buChar char="§"/>
            </a:pPr>
            <a:r>
              <a:rPr lang="en-US" sz="1800" dirty="0">
                <a:solidFill>
                  <a:schemeClr val="tx1">
                    <a:lumMod val="75000"/>
                    <a:lumOff val="25000"/>
                  </a:schemeClr>
                </a:solidFill>
              </a:rPr>
              <a:t>Graduate-level investment credential</a:t>
            </a:r>
          </a:p>
          <a:p>
            <a:pPr lvl="1">
              <a:buFont typeface="Wingdings" panose="05000000000000000000" pitchFamily="2" charset="2"/>
              <a:buChar char="§"/>
            </a:pPr>
            <a:r>
              <a:rPr lang="en-US" sz="1800" dirty="0">
                <a:solidFill>
                  <a:schemeClr val="tx1">
                    <a:lumMod val="75000"/>
                    <a:lumOff val="25000"/>
                  </a:schemeClr>
                </a:solidFill>
              </a:rPr>
              <a:t>Self-study program with three levels of examinations</a:t>
            </a:r>
          </a:p>
          <a:p>
            <a:pPr lvl="1">
              <a:buFont typeface="Wingdings" panose="05000000000000000000" pitchFamily="2" charset="2"/>
              <a:buChar char="§"/>
            </a:pPr>
            <a:r>
              <a:rPr lang="en-US" sz="1800" dirty="0">
                <a:solidFill>
                  <a:schemeClr val="tx1">
                    <a:lumMod val="75000"/>
                    <a:lumOff val="25000"/>
                  </a:schemeClr>
                </a:solidFill>
              </a:rPr>
              <a:t>Curriculum focused on the practical knowledge and current real-world skills necessary in the global investment management profession </a:t>
            </a:r>
          </a:p>
          <a:p>
            <a:pPr lvl="1">
              <a:buFont typeface="Wingdings" panose="05000000000000000000" pitchFamily="2" charset="2"/>
              <a:buChar char="§"/>
            </a:pPr>
            <a:r>
              <a:rPr lang="en-US" sz="1800" dirty="0">
                <a:solidFill>
                  <a:schemeClr val="tx1">
                    <a:lumMod val="75000"/>
                    <a:lumOff val="25000"/>
                  </a:schemeClr>
                </a:solidFill>
              </a:rPr>
              <a:t>Ethical and professional standards emphasized at every level </a:t>
            </a:r>
          </a:p>
          <a:p>
            <a:pPr lvl="1">
              <a:buFont typeface="Wingdings" panose="05000000000000000000" pitchFamily="2" charset="2"/>
              <a:buChar char="§"/>
            </a:pPr>
            <a:r>
              <a:rPr lang="en-US" sz="1800" dirty="0">
                <a:solidFill>
                  <a:schemeClr val="tx1">
                    <a:lumMod val="75000"/>
                    <a:lumOff val="25000"/>
                  </a:schemeClr>
                </a:solidFill>
              </a:rPr>
              <a:t>Recognized by regulatory bodies in many countries as a proxy for meeting certain licensing requirements, as well as waiver for GRE or GMAT requirements for MBA programs, and credit towards other certification programs.</a:t>
            </a:r>
          </a:p>
          <a:p>
            <a:pPr marL="157734" lvl="1" indent="0">
              <a:buNone/>
            </a:pPr>
            <a:r>
              <a:rPr lang="en-US" sz="1800" dirty="0">
                <a:solidFill>
                  <a:schemeClr val="tx1">
                    <a:lumMod val="75000"/>
                    <a:lumOff val="25000"/>
                  </a:schemeClr>
                </a:solidFill>
                <a:hlinkClick r:id="rId3"/>
              </a:rPr>
              <a:t>https://www.cfainstitute.org/en/membership/benefits/waivers</a:t>
            </a:r>
            <a:endParaRPr lang="en-US" sz="1800" dirty="0">
              <a:solidFill>
                <a:schemeClr val="tx1">
                  <a:lumMod val="75000"/>
                  <a:lumOff val="25000"/>
                </a:schemeClr>
              </a:solidFill>
            </a:endParaRPr>
          </a:p>
          <a:p>
            <a:pPr lvl="1">
              <a:buFont typeface="Wingdings" panose="05000000000000000000" pitchFamily="2" charset="2"/>
              <a:buChar char="§"/>
            </a:pPr>
            <a:endParaRPr lang="en-US" sz="1800" dirty="0">
              <a:solidFill>
                <a:schemeClr val="tx1">
                  <a:lumMod val="75000"/>
                  <a:lumOff val="25000"/>
                </a:schemeClr>
              </a:solidFill>
            </a:endParaRPr>
          </a:p>
        </p:txBody>
      </p:sp>
    </p:spTree>
    <p:extLst>
      <p:ext uri="{BB962C8B-B14F-4D97-AF65-F5344CB8AC3E}">
        <p14:creationId xmlns:p14="http://schemas.microsoft.com/office/powerpoint/2010/main" val="90036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84417E-9888-44B6-973B-75F8DA234019}"/>
              </a:ext>
            </a:extLst>
          </p:cNvPr>
          <p:cNvPicPr>
            <a:picLocks noChangeAspect="1"/>
          </p:cNvPicPr>
          <p:nvPr/>
        </p:nvPicPr>
        <p:blipFill>
          <a:blip r:embed="rId2"/>
          <a:stretch>
            <a:fillRect/>
          </a:stretch>
        </p:blipFill>
        <p:spPr>
          <a:xfrm>
            <a:off x="90488" y="215563"/>
            <a:ext cx="8963025" cy="4369473"/>
          </a:xfrm>
          <a:prstGeom prst="rect">
            <a:avLst/>
          </a:prstGeom>
          <a:noFill/>
        </p:spPr>
      </p:pic>
    </p:spTree>
    <p:extLst>
      <p:ext uri="{BB962C8B-B14F-4D97-AF65-F5344CB8AC3E}">
        <p14:creationId xmlns:p14="http://schemas.microsoft.com/office/powerpoint/2010/main" val="185721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7212" y="-33497"/>
            <a:ext cx="8375904" cy="857250"/>
          </a:xfrm>
        </p:spPr>
        <p:txBody>
          <a:bodyPr>
            <a:normAutofit/>
          </a:bodyPr>
          <a:lstStyle/>
          <a:p>
            <a:r>
              <a:rPr lang="en-US" sz="3200" b="1" dirty="0">
                <a:solidFill>
                  <a:schemeClr val="bg2"/>
                </a:solidFill>
                <a:latin typeface="Calibri" panose="020F0502020204030204" pitchFamily="34" charset="0"/>
                <a:cs typeface="Calibri" panose="020F0502020204030204" pitchFamily="34" charset="0"/>
              </a:rPr>
              <a:t>Membership, candidates &amp; societies</a:t>
            </a:r>
          </a:p>
        </p:txBody>
      </p:sp>
      <p:sp>
        <p:nvSpPr>
          <p:cNvPr id="3" name="Text Placeholder 2">
            <a:extLst>
              <a:ext uri="{FF2B5EF4-FFF2-40B4-BE49-F238E27FC236}">
                <a16:creationId xmlns:a16="http://schemas.microsoft.com/office/drawing/2014/main" id="{0BAA78C6-7497-4225-8601-065A7E9CBBC9}"/>
              </a:ext>
            </a:extLst>
          </p:cNvPr>
          <p:cNvSpPr>
            <a:spLocks noGrp="1"/>
          </p:cNvSpPr>
          <p:nvPr>
            <p:ph type="body" sz="quarter" idx="13"/>
          </p:nvPr>
        </p:nvSpPr>
        <p:spPr>
          <a:xfrm>
            <a:off x="381000" y="842483"/>
            <a:ext cx="8382000" cy="514350"/>
          </a:xfrm>
        </p:spPr>
        <p:txBody>
          <a:bodyPr>
            <a:normAutofit/>
          </a:bodyPr>
          <a:lstStyle/>
          <a:p>
            <a:r>
              <a:rPr lang="en-US" dirty="0"/>
              <a:t>More than 164,000 members in 166 countries; 151 member societies</a:t>
            </a:r>
          </a:p>
        </p:txBody>
      </p:sp>
      <p:pic>
        <p:nvPicPr>
          <p:cNvPr id="12" name="Picture 11" descr="worldMap_1_50 percent.jpg">
            <a:extLst>
              <a:ext uri="{FF2B5EF4-FFF2-40B4-BE49-F238E27FC236}">
                <a16:creationId xmlns:a16="http://schemas.microsoft.com/office/drawing/2014/main" id="{F74AC57C-4252-4514-8677-5504D293EDC2}"/>
              </a:ext>
            </a:extLst>
          </p:cNvPr>
          <p:cNvPicPr>
            <a:picLocks noChangeAspect="1"/>
          </p:cNvPicPr>
          <p:nvPr/>
        </p:nvPicPr>
        <p:blipFill rotWithShape="1">
          <a:blip r:embed="rId3" cstate="screen">
            <a:alphaModFix amt="62000"/>
            <a:extLst>
              <a:ext uri="{28A0092B-C50C-407E-A947-70E740481C1C}">
                <a14:useLocalDpi xmlns:a14="http://schemas.microsoft.com/office/drawing/2010/main"/>
              </a:ext>
            </a:extLst>
          </a:blip>
          <a:srcRect l="5882" r="1091"/>
          <a:stretch/>
        </p:blipFill>
        <p:spPr>
          <a:xfrm>
            <a:off x="1026612" y="1179125"/>
            <a:ext cx="6977103" cy="3441483"/>
          </a:xfrm>
          <a:prstGeom prst="rect">
            <a:avLst/>
          </a:prstGeom>
        </p:spPr>
      </p:pic>
      <p:grpSp>
        <p:nvGrpSpPr>
          <p:cNvPr id="13" name="Group 12">
            <a:extLst>
              <a:ext uri="{FF2B5EF4-FFF2-40B4-BE49-F238E27FC236}">
                <a16:creationId xmlns:a16="http://schemas.microsoft.com/office/drawing/2014/main" id="{FA3B6FB7-3B29-4143-B1A7-8590B7B8FA54}"/>
              </a:ext>
            </a:extLst>
          </p:cNvPr>
          <p:cNvGrpSpPr/>
          <p:nvPr/>
        </p:nvGrpSpPr>
        <p:grpSpPr>
          <a:xfrm>
            <a:off x="1497330" y="3191858"/>
            <a:ext cx="6297930" cy="1428750"/>
            <a:chOff x="579120" y="4267200"/>
            <a:chExt cx="8397240" cy="1905000"/>
          </a:xfrm>
        </p:grpSpPr>
        <p:sp>
          <p:nvSpPr>
            <p:cNvPr id="14" name="TextBox 13">
              <a:extLst>
                <a:ext uri="{FF2B5EF4-FFF2-40B4-BE49-F238E27FC236}">
                  <a16:creationId xmlns:a16="http://schemas.microsoft.com/office/drawing/2014/main" id="{0B7C49BF-9D16-4652-9E12-3E301520D952}"/>
                </a:ext>
              </a:extLst>
            </p:cNvPr>
            <p:cNvSpPr txBox="1"/>
            <p:nvPr/>
          </p:nvSpPr>
          <p:spPr>
            <a:xfrm>
              <a:off x="3451860" y="4267200"/>
              <a:ext cx="2651760" cy="1905000"/>
            </a:xfrm>
            <a:prstGeom prst="rect">
              <a:avLst/>
            </a:prstGeom>
            <a:noFill/>
          </p:spPr>
          <p:txBody>
            <a:bodyPr wrap="square" rtlCol="0">
              <a:noAutofit/>
            </a:bodyPr>
            <a:lstStyle/>
            <a:p>
              <a:pPr defTabSz="685800"/>
              <a:r>
                <a:rPr lang="en-US" sz="1350" b="1" dirty="0">
                  <a:solidFill>
                    <a:srgbClr val="000000">
                      <a:lumMod val="65000"/>
                      <a:lumOff val="35000"/>
                    </a:srgbClr>
                  </a:solidFill>
                  <a:latin typeface="Arial"/>
                </a:rPr>
                <a:t>21%</a:t>
              </a:r>
            </a:p>
            <a:p>
              <a:pPr defTabSz="685800"/>
              <a:r>
                <a:rPr lang="en-US" sz="1350" b="1" dirty="0">
                  <a:solidFill>
                    <a:srgbClr val="5C068C"/>
                  </a:solidFill>
                  <a:latin typeface="Arial"/>
                </a:rPr>
                <a:t>EMEA</a:t>
              </a:r>
            </a:p>
            <a:p>
              <a:pPr defTabSz="685800"/>
              <a:r>
                <a:rPr lang="en-US" sz="1350" b="1" dirty="0">
                  <a:solidFill>
                    <a:srgbClr val="000000">
                      <a:lumMod val="65000"/>
                      <a:lumOff val="35000"/>
                    </a:srgbClr>
                  </a:solidFill>
                  <a:latin typeface="Arial"/>
                </a:rPr>
                <a:t>Members:</a:t>
              </a:r>
              <a:r>
                <a:rPr lang="en-US" sz="1350" dirty="0">
                  <a:solidFill>
                    <a:srgbClr val="000000">
                      <a:lumMod val="65000"/>
                      <a:lumOff val="35000"/>
                    </a:srgbClr>
                  </a:solidFill>
                  <a:latin typeface="Arial"/>
                </a:rPr>
                <a:t> 34,657 </a:t>
              </a:r>
            </a:p>
            <a:p>
              <a:pPr defTabSz="685800"/>
              <a:r>
                <a:rPr lang="en-US" sz="1350" b="1" dirty="0">
                  <a:solidFill>
                    <a:srgbClr val="000000">
                      <a:lumMod val="65000"/>
                      <a:lumOff val="35000"/>
                    </a:srgbClr>
                  </a:solidFill>
                  <a:latin typeface="Arial"/>
                </a:rPr>
                <a:t>CFA Program </a:t>
              </a:r>
            </a:p>
            <a:p>
              <a:pPr defTabSz="685800"/>
              <a:r>
                <a:rPr lang="en-US" sz="1350" b="1" dirty="0">
                  <a:solidFill>
                    <a:srgbClr val="000000">
                      <a:lumMod val="65000"/>
                      <a:lumOff val="35000"/>
                    </a:srgbClr>
                  </a:solidFill>
                  <a:latin typeface="Arial"/>
                </a:rPr>
                <a:t>Registrations:</a:t>
              </a:r>
              <a:r>
                <a:rPr lang="en-US" sz="1350" dirty="0">
                  <a:solidFill>
                    <a:srgbClr val="000000">
                      <a:lumMod val="65000"/>
                      <a:lumOff val="35000"/>
                    </a:srgbClr>
                  </a:solidFill>
                  <a:latin typeface="Arial"/>
                </a:rPr>
                <a:t> 58,370</a:t>
              </a:r>
            </a:p>
            <a:p>
              <a:pPr defTabSz="685800"/>
              <a:r>
                <a:rPr lang="en-US" sz="1350" b="1" dirty="0">
                  <a:solidFill>
                    <a:srgbClr val="000000">
                      <a:lumMod val="65000"/>
                      <a:lumOff val="35000"/>
                    </a:srgbClr>
                  </a:solidFill>
                  <a:latin typeface="Arial"/>
                </a:rPr>
                <a:t>Societies: </a:t>
              </a:r>
              <a:r>
                <a:rPr lang="en-US" sz="1350" dirty="0">
                  <a:solidFill>
                    <a:srgbClr val="000000">
                      <a:lumMod val="65000"/>
                      <a:lumOff val="35000"/>
                    </a:srgbClr>
                  </a:solidFill>
                  <a:latin typeface="Arial"/>
                </a:rPr>
                <a:t>40</a:t>
              </a:r>
            </a:p>
          </p:txBody>
        </p:sp>
        <p:sp>
          <p:nvSpPr>
            <p:cNvPr id="15" name="TextBox 14">
              <a:extLst>
                <a:ext uri="{FF2B5EF4-FFF2-40B4-BE49-F238E27FC236}">
                  <a16:creationId xmlns:a16="http://schemas.microsoft.com/office/drawing/2014/main" id="{91EBEAE2-5C7A-4B62-93AD-4D6B1A1035FA}"/>
                </a:ext>
              </a:extLst>
            </p:cNvPr>
            <p:cNvSpPr txBox="1"/>
            <p:nvPr/>
          </p:nvSpPr>
          <p:spPr>
            <a:xfrm>
              <a:off x="579120" y="4267200"/>
              <a:ext cx="2651760" cy="1905000"/>
            </a:xfrm>
            <a:prstGeom prst="rect">
              <a:avLst/>
            </a:prstGeom>
            <a:noFill/>
          </p:spPr>
          <p:txBody>
            <a:bodyPr wrap="square" rtlCol="0">
              <a:noAutofit/>
            </a:bodyPr>
            <a:lstStyle/>
            <a:p>
              <a:pPr defTabSz="685800"/>
              <a:r>
                <a:rPr lang="en-US" sz="1350" b="1" dirty="0">
                  <a:solidFill>
                    <a:srgbClr val="000000">
                      <a:lumMod val="65000"/>
                      <a:lumOff val="35000"/>
                    </a:srgbClr>
                  </a:solidFill>
                  <a:latin typeface="Arial"/>
                </a:rPr>
                <a:t>60%</a:t>
              </a:r>
            </a:p>
            <a:p>
              <a:pPr defTabSz="685800"/>
              <a:r>
                <a:rPr lang="en-US" sz="1350" b="1" dirty="0">
                  <a:solidFill>
                    <a:srgbClr val="00B5E2"/>
                  </a:solidFill>
                  <a:latin typeface="Arial"/>
                </a:rPr>
                <a:t>AMERICAS</a:t>
              </a:r>
            </a:p>
            <a:p>
              <a:pPr defTabSz="685800"/>
              <a:r>
                <a:rPr lang="en-US" sz="1350" b="1" dirty="0">
                  <a:solidFill>
                    <a:srgbClr val="000000">
                      <a:lumMod val="65000"/>
                      <a:lumOff val="35000"/>
                    </a:srgbClr>
                  </a:solidFill>
                  <a:latin typeface="Arial"/>
                </a:rPr>
                <a:t>Members: </a:t>
              </a:r>
              <a:r>
                <a:rPr lang="en-US" sz="1350" dirty="0">
                  <a:solidFill>
                    <a:srgbClr val="000000">
                      <a:lumMod val="65000"/>
                      <a:lumOff val="35000"/>
                    </a:srgbClr>
                  </a:solidFill>
                  <a:latin typeface="Arial"/>
                </a:rPr>
                <a:t>95,798 </a:t>
              </a:r>
            </a:p>
            <a:p>
              <a:pPr defTabSz="685800"/>
              <a:r>
                <a:rPr lang="en-US" sz="1350" b="1" dirty="0">
                  <a:solidFill>
                    <a:srgbClr val="000000">
                      <a:lumMod val="65000"/>
                      <a:lumOff val="35000"/>
                    </a:srgbClr>
                  </a:solidFill>
                  <a:latin typeface="Arial"/>
                </a:rPr>
                <a:t>CFA Program </a:t>
              </a:r>
            </a:p>
            <a:p>
              <a:pPr defTabSz="685800"/>
              <a:r>
                <a:rPr lang="en-US" sz="1350" b="1" dirty="0">
                  <a:solidFill>
                    <a:srgbClr val="000000">
                      <a:lumMod val="65000"/>
                      <a:lumOff val="35000"/>
                    </a:srgbClr>
                  </a:solidFill>
                  <a:latin typeface="Arial"/>
                </a:rPr>
                <a:t>Registrations: </a:t>
              </a:r>
              <a:r>
                <a:rPr lang="en-US" sz="1350" dirty="0">
                  <a:solidFill>
                    <a:srgbClr val="000000">
                      <a:lumMod val="65000"/>
                      <a:lumOff val="35000"/>
                    </a:srgbClr>
                  </a:solidFill>
                  <a:latin typeface="Arial"/>
                </a:rPr>
                <a:t>87,954 </a:t>
              </a:r>
            </a:p>
            <a:p>
              <a:pPr defTabSz="685800"/>
              <a:r>
                <a:rPr lang="en-US" sz="1350" b="1" dirty="0">
                  <a:solidFill>
                    <a:srgbClr val="000000">
                      <a:lumMod val="65000"/>
                      <a:lumOff val="35000"/>
                    </a:srgbClr>
                  </a:solidFill>
                  <a:latin typeface="Arial"/>
                </a:rPr>
                <a:t>Societies:</a:t>
              </a:r>
              <a:r>
                <a:rPr lang="en-US" sz="1350" dirty="0">
                  <a:solidFill>
                    <a:srgbClr val="000000">
                      <a:lumMod val="65000"/>
                      <a:lumOff val="35000"/>
                    </a:srgbClr>
                  </a:solidFill>
                  <a:latin typeface="Arial"/>
                </a:rPr>
                <a:t> 91</a:t>
              </a:r>
            </a:p>
          </p:txBody>
        </p:sp>
        <p:sp>
          <p:nvSpPr>
            <p:cNvPr id="16" name="TextBox 15">
              <a:extLst>
                <a:ext uri="{FF2B5EF4-FFF2-40B4-BE49-F238E27FC236}">
                  <a16:creationId xmlns:a16="http://schemas.microsoft.com/office/drawing/2014/main" id="{D6D83703-F994-453A-BBB7-03B216B1B396}"/>
                </a:ext>
              </a:extLst>
            </p:cNvPr>
            <p:cNvSpPr txBox="1"/>
            <p:nvPr/>
          </p:nvSpPr>
          <p:spPr>
            <a:xfrm>
              <a:off x="6324600" y="4267200"/>
              <a:ext cx="2651760" cy="1905000"/>
            </a:xfrm>
            <a:prstGeom prst="rect">
              <a:avLst/>
            </a:prstGeom>
            <a:noFill/>
          </p:spPr>
          <p:txBody>
            <a:bodyPr wrap="square" rtlCol="0">
              <a:noAutofit/>
            </a:bodyPr>
            <a:lstStyle/>
            <a:p>
              <a:pPr defTabSz="685800"/>
              <a:r>
                <a:rPr lang="en-US" sz="1350" b="1" dirty="0">
                  <a:solidFill>
                    <a:srgbClr val="000000">
                      <a:lumMod val="65000"/>
                      <a:lumOff val="35000"/>
                    </a:srgbClr>
                  </a:solidFill>
                  <a:latin typeface="Arial"/>
                </a:rPr>
                <a:t>19%</a:t>
              </a:r>
            </a:p>
            <a:p>
              <a:pPr defTabSz="685800"/>
              <a:r>
                <a:rPr lang="en-US" sz="1350" b="1" dirty="0">
                  <a:solidFill>
                    <a:srgbClr val="5B77CC"/>
                  </a:solidFill>
                  <a:latin typeface="Arial"/>
                </a:rPr>
                <a:t>ASIA PACIFIC</a:t>
              </a:r>
            </a:p>
            <a:p>
              <a:pPr defTabSz="685800"/>
              <a:r>
                <a:rPr lang="en-US" sz="1350" b="1" dirty="0">
                  <a:solidFill>
                    <a:srgbClr val="000000">
                      <a:lumMod val="65000"/>
                      <a:lumOff val="35000"/>
                    </a:srgbClr>
                  </a:solidFill>
                  <a:latin typeface="Arial"/>
                </a:rPr>
                <a:t>Members:</a:t>
              </a:r>
              <a:r>
                <a:rPr lang="en-US" sz="1350" dirty="0">
                  <a:solidFill>
                    <a:srgbClr val="000000">
                      <a:lumMod val="65000"/>
                      <a:lumOff val="35000"/>
                    </a:srgbClr>
                  </a:solidFill>
                  <a:latin typeface="Arial"/>
                </a:rPr>
                <a:t> 29,694 </a:t>
              </a:r>
            </a:p>
            <a:p>
              <a:pPr defTabSz="685800"/>
              <a:r>
                <a:rPr lang="en-US" sz="1350" b="1" dirty="0">
                  <a:solidFill>
                    <a:srgbClr val="000000">
                      <a:lumMod val="65000"/>
                      <a:lumOff val="35000"/>
                    </a:srgbClr>
                  </a:solidFill>
                  <a:latin typeface="Arial"/>
                </a:rPr>
                <a:t>CFA Program </a:t>
              </a:r>
            </a:p>
            <a:p>
              <a:pPr defTabSz="685800"/>
              <a:r>
                <a:rPr lang="en-US" sz="1350" b="1" dirty="0">
                  <a:solidFill>
                    <a:srgbClr val="000000">
                      <a:lumMod val="65000"/>
                      <a:lumOff val="35000"/>
                    </a:srgbClr>
                  </a:solidFill>
                  <a:latin typeface="Arial"/>
                </a:rPr>
                <a:t>Registrations</a:t>
              </a:r>
              <a:r>
                <a:rPr lang="en-US" sz="1350" dirty="0">
                  <a:solidFill>
                    <a:srgbClr val="000000">
                      <a:lumMod val="65000"/>
                      <a:lumOff val="35000"/>
                    </a:srgbClr>
                  </a:solidFill>
                  <a:latin typeface="Arial"/>
                </a:rPr>
                <a:t>: 172,865 </a:t>
              </a:r>
            </a:p>
            <a:p>
              <a:pPr defTabSz="685800"/>
              <a:r>
                <a:rPr lang="en-US" sz="1350" b="1" dirty="0">
                  <a:solidFill>
                    <a:srgbClr val="000000">
                      <a:lumMod val="65000"/>
                      <a:lumOff val="35000"/>
                    </a:srgbClr>
                  </a:solidFill>
                  <a:latin typeface="Arial"/>
                </a:rPr>
                <a:t>Societies:</a:t>
              </a:r>
              <a:r>
                <a:rPr lang="en-US" sz="1350" dirty="0">
                  <a:solidFill>
                    <a:srgbClr val="000000">
                      <a:lumMod val="65000"/>
                      <a:lumOff val="35000"/>
                    </a:srgbClr>
                  </a:solidFill>
                  <a:latin typeface="Arial"/>
                </a:rPr>
                <a:t> 20 </a:t>
              </a:r>
            </a:p>
          </p:txBody>
        </p:sp>
      </p:grpSp>
    </p:spTree>
    <p:extLst>
      <p:ext uri="{BB962C8B-B14F-4D97-AF65-F5344CB8AC3E}">
        <p14:creationId xmlns:p14="http://schemas.microsoft.com/office/powerpoint/2010/main" val="356857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4FB34A-B140-47EB-B07B-74D5C32AC524}"/>
              </a:ext>
            </a:extLst>
          </p:cNvPr>
          <p:cNvPicPr>
            <a:picLocks noChangeAspect="1"/>
          </p:cNvPicPr>
          <p:nvPr/>
        </p:nvPicPr>
        <p:blipFill rotWithShape="1">
          <a:blip r:embed="rId3"/>
          <a:srcRect l="1007" r="-672" b="-2"/>
          <a:stretch/>
        </p:blipFill>
        <p:spPr>
          <a:xfrm>
            <a:off x="90488" y="50800"/>
            <a:ext cx="8963025" cy="4699000"/>
          </a:xfrm>
          <a:prstGeom prst="rect">
            <a:avLst/>
          </a:prstGeom>
          <a:noFill/>
        </p:spPr>
      </p:pic>
    </p:spTree>
    <p:extLst>
      <p:ext uri="{BB962C8B-B14F-4D97-AF65-F5344CB8AC3E}">
        <p14:creationId xmlns:p14="http://schemas.microsoft.com/office/powerpoint/2010/main" val="3111047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3F21EC-3967-41B4-931C-18E258A5DC52}"/>
              </a:ext>
            </a:extLst>
          </p:cNvPr>
          <p:cNvSpPr>
            <a:spLocks noGrp="1"/>
          </p:cNvSpPr>
          <p:nvPr>
            <p:ph type="body" sz="quarter" idx="13"/>
          </p:nvPr>
        </p:nvSpPr>
        <p:spPr/>
        <p:txBody>
          <a:bodyPr/>
          <a:lstStyle/>
          <a:p>
            <a:endParaRPr lang="en-CA"/>
          </a:p>
        </p:txBody>
      </p:sp>
      <p:sp>
        <p:nvSpPr>
          <p:cNvPr id="4" name="Content Placeholder 3">
            <a:extLst>
              <a:ext uri="{FF2B5EF4-FFF2-40B4-BE49-F238E27FC236}">
                <a16:creationId xmlns:a16="http://schemas.microsoft.com/office/drawing/2014/main" id="{38CB9505-D9E8-4D35-8F97-4D43659F68E0}"/>
              </a:ext>
            </a:extLst>
          </p:cNvPr>
          <p:cNvSpPr>
            <a:spLocks noGrp="1"/>
          </p:cNvSpPr>
          <p:nvPr>
            <p:ph idx="1"/>
          </p:nvPr>
        </p:nvSpPr>
        <p:spPr/>
        <p:txBody>
          <a:bodyPr/>
          <a:lstStyle/>
          <a:p>
            <a:endParaRPr lang="en-CA"/>
          </a:p>
        </p:txBody>
      </p:sp>
      <p:pic>
        <p:nvPicPr>
          <p:cNvPr id="6" name="Picture 5">
            <a:extLst>
              <a:ext uri="{FF2B5EF4-FFF2-40B4-BE49-F238E27FC236}">
                <a16:creationId xmlns:a16="http://schemas.microsoft.com/office/drawing/2014/main" id="{20B6A5AD-D217-45E6-B607-9B884B958900}"/>
              </a:ext>
            </a:extLst>
          </p:cNvPr>
          <p:cNvPicPr>
            <a:picLocks noChangeAspect="1"/>
          </p:cNvPicPr>
          <p:nvPr/>
        </p:nvPicPr>
        <p:blipFill>
          <a:blip r:embed="rId2"/>
          <a:stretch>
            <a:fillRect/>
          </a:stretch>
        </p:blipFill>
        <p:spPr>
          <a:xfrm>
            <a:off x="0" y="37634"/>
            <a:ext cx="9144000" cy="4760872"/>
          </a:xfrm>
          <a:prstGeom prst="rect">
            <a:avLst/>
          </a:prstGeom>
        </p:spPr>
      </p:pic>
    </p:spTree>
    <p:extLst>
      <p:ext uri="{BB962C8B-B14F-4D97-AF65-F5344CB8AC3E}">
        <p14:creationId xmlns:p14="http://schemas.microsoft.com/office/powerpoint/2010/main" val="1531659283"/>
      </p:ext>
    </p:extLst>
  </p:cSld>
  <p:clrMapOvr>
    <a:masterClrMapping/>
  </p:clrMapOvr>
</p:sld>
</file>

<file path=ppt/theme/theme1.xml><?xml version="1.0" encoding="utf-8"?>
<a:theme xmlns:a="http://schemas.openxmlformats.org/drawingml/2006/main" name="CFA_PresentationTemplate">
  <a:themeElements>
    <a:clrScheme name="Custom 1">
      <a:dk1>
        <a:srgbClr val="777777"/>
      </a:dk1>
      <a:lt1>
        <a:srgbClr val="FFFFFF"/>
      </a:lt1>
      <a:dk2>
        <a:srgbClr val="5B77CC"/>
      </a:dk2>
      <a:lt2>
        <a:srgbClr val="EEECE1"/>
      </a:lt2>
      <a:accent1>
        <a:srgbClr val="00B5E2"/>
      </a:accent1>
      <a:accent2>
        <a:srgbClr val="78BE20"/>
      </a:accent2>
      <a:accent3>
        <a:srgbClr val="5C068C"/>
      </a:accent3>
      <a:accent4>
        <a:srgbClr val="009966"/>
      </a:accent4>
      <a:accent5>
        <a:srgbClr val="FFD100"/>
      </a:accent5>
      <a:accent6>
        <a:srgbClr val="A7A8AA"/>
      </a:accent6>
      <a:hlink>
        <a:srgbClr val="008ED6"/>
      </a:hlink>
      <a:folHlink>
        <a:srgbClr val="5A452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FA">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CFA_PresentationTemplate.thmx</Template>
  <TotalTime>496</TotalTime>
  <Words>1048</Words>
  <Application>Microsoft Macintosh PowerPoint</Application>
  <PresentationFormat>On-screen Show (16:9)</PresentationFormat>
  <Paragraphs>195</Paragraphs>
  <Slides>33</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Arial</vt:lpstr>
      <vt:lpstr>Arial Hebrew</vt:lpstr>
      <vt:lpstr>Calibri</vt:lpstr>
      <vt:lpstr>Wingdings</vt:lpstr>
      <vt:lpstr>CFA_PresentationTemplate</vt:lpstr>
      <vt:lpstr>Custom Design</vt:lpstr>
      <vt:lpstr>CFA</vt:lpstr>
      <vt:lpstr>CFA® Program</vt:lpstr>
      <vt:lpstr>Brian Madden, CFA, CFP</vt:lpstr>
      <vt:lpstr>Agenda</vt:lpstr>
      <vt:lpstr>PowerPoint Presentation</vt:lpstr>
      <vt:lpstr>What is the CFA charter?</vt:lpstr>
      <vt:lpstr>PowerPoint Presentation</vt:lpstr>
      <vt:lpstr>Membership, candidates &amp; societies</vt:lpstr>
      <vt:lpstr>PowerPoint Presentation</vt:lpstr>
      <vt:lpstr>PowerPoint Presentation</vt:lpstr>
      <vt:lpstr>Employers seek out the cfa® charter</vt:lpstr>
      <vt:lpstr>PowerPoint Presentation</vt:lpstr>
      <vt:lpstr>PowerPoint Presentation</vt:lpstr>
      <vt:lpstr>PowerPoint Presentation</vt:lpstr>
      <vt:lpstr>What you learn as a cfa® charterholder</vt:lpstr>
      <vt:lpstr>PowerPoint Presentation</vt:lpstr>
      <vt:lpstr>PowerPoint Presentation</vt:lpstr>
      <vt:lpstr>PowerPoint Presentation</vt:lpstr>
      <vt:lpstr>PowerPoint Presentation</vt:lpstr>
      <vt:lpstr>PowerPoint Presentation</vt:lpstr>
      <vt:lpstr> SCHOLARSHIPS</vt:lpstr>
      <vt:lpstr>PowerPoint Presentation</vt:lpstr>
      <vt:lpstr>PowerPoint Presentation</vt:lpstr>
      <vt:lpstr> PATHING DIAGRAM</vt:lpstr>
      <vt:lpstr>PowerPoint Presentation</vt:lpstr>
      <vt:lpstr>IN 2021 –WITH THE ADVENT OF COMPUTER-BASED TESTING – CFA Institute INCREASED the NUMBER OF CITIES SERVED FROM 192 TO 426</vt:lpstr>
      <vt:lpstr>PowerPoint Presentation</vt:lpstr>
      <vt:lpstr>CFA Society Toronto</vt:lpstr>
      <vt:lpstr>PowerPoint Presentation</vt:lpstr>
      <vt:lpstr>PowerPoint Presentation</vt:lpstr>
      <vt:lpstr>PowerPoint Presentation</vt:lpstr>
      <vt:lpstr> Awards</vt:lpstr>
      <vt:lpstr>Upcoming Events</vt:lpstr>
      <vt:lpstr>Brian Madden, CFA, CFP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dc:creator>
  <cp:lastModifiedBy>Cleo Nguyen</cp:lastModifiedBy>
  <cp:revision>44</cp:revision>
  <dcterms:created xsi:type="dcterms:W3CDTF">2018-04-06T16:46:48Z</dcterms:created>
  <dcterms:modified xsi:type="dcterms:W3CDTF">2021-03-19T13:26:08Z</dcterms:modified>
</cp:coreProperties>
</file>